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887" r:id="rId1"/>
  </p:sldMasterIdLst>
  <p:notesMasterIdLst>
    <p:notesMasterId r:id="rId42"/>
  </p:notesMasterIdLst>
  <p:sldIdLst>
    <p:sldId id="256" r:id="rId2"/>
    <p:sldId id="485" r:id="rId3"/>
    <p:sldId id="471" r:id="rId4"/>
    <p:sldId id="429" r:id="rId5"/>
    <p:sldId id="496" r:id="rId6"/>
    <p:sldId id="490" r:id="rId7"/>
    <p:sldId id="454" r:id="rId8"/>
    <p:sldId id="430" r:id="rId9"/>
    <p:sldId id="410" r:id="rId10"/>
    <p:sldId id="284" r:id="rId11"/>
    <p:sldId id="408" r:id="rId12"/>
    <p:sldId id="491" r:id="rId13"/>
    <p:sldId id="492" r:id="rId14"/>
    <p:sldId id="472" r:id="rId15"/>
    <p:sldId id="437" r:id="rId16"/>
    <p:sldId id="473" r:id="rId17"/>
    <p:sldId id="464" r:id="rId18"/>
    <p:sldId id="461" r:id="rId19"/>
    <p:sldId id="460" r:id="rId20"/>
    <p:sldId id="482" r:id="rId21"/>
    <p:sldId id="294" r:id="rId22"/>
    <p:sldId id="487" r:id="rId23"/>
    <p:sldId id="339" r:id="rId24"/>
    <p:sldId id="483" r:id="rId25"/>
    <p:sldId id="484" r:id="rId26"/>
    <p:sldId id="488" r:id="rId27"/>
    <p:sldId id="489" r:id="rId28"/>
    <p:sldId id="434" r:id="rId29"/>
    <p:sldId id="500" r:id="rId30"/>
    <p:sldId id="501" r:id="rId31"/>
    <p:sldId id="497" r:id="rId32"/>
    <p:sldId id="499" r:id="rId33"/>
    <p:sldId id="498" r:id="rId34"/>
    <p:sldId id="495" r:id="rId35"/>
    <p:sldId id="474" r:id="rId36"/>
    <p:sldId id="468" r:id="rId37"/>
    <p:sldId id="469" r:id="rId38"/>
    <p:sldId id="502" r:id="rId39"/>
    <p:sldId id="465" r:id="rId40"/>
    <p:sldId id="320"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p:restoredTop sz="70961"/>
  </p:normalViewPr>
  <p:slideViewPr>
    <p:cSldViewPr snapToGrid="0" snapToObjects="1">
      <p:cViewPr varScale="1">
        <p:scale>
          <a:sx n="159" d="100"/>
          <a:sy n="159" d="100"/>
        </p:scale>
        <p:origin x="2504" y="184"/>
      </p:cViewPr>
      <p:guideLst>
        <p:guide orient="horz" pos="2160"/>
        <p:guide pos="3840"/>
      </p:guideLst>
    </p:cSldViewPr>
  </p:slideViewPr>
  <p:notesTextViewPr>
    <p:cViewPr>
      <p:scale>
        <a:sx n="100" d="100"/>
        <a:sy n="100" d="100"/>
      </p:scale>
      <p:origin x="0" y="0"/>
    </p:cViewPr>
  </p:notesTextViewPr>
  <p:sorterViewPr>
    <p:cViewPr>
      <p:scale>
        <a:sx n="145" d="100"/>
        <a:sy n="14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DDA273-E82D-414D-97C6-310091E97F9C}" type="datetimeFigureOut">
              <a:rPr lang="en-US" smtClean="0"/>
              <a:t>1/18/24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FBA550-EEEA-6D40-B2DC-28DA5551C6EB}" type="slidenum">
              <a:rPr lang="en-US" smtClean="0"/>
              <a:t>‹#›</a:t>
            </a:fld>
            <a:endParaRPr lang="en-US"/>
          </a:p>
        </p:txBody>
      </p:sp>
    </p:spTree>
    <p:extLst>
      <p:ext uri="{BB962C8B-B14F-4D97-AF65-F5344CB8AC3E}">
        <p14:creationId xmlns:p14="http://schemas.microsoft.com/office/powerpoint/2010/main" val="442785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FBA550-EEEA-6D40-B2DC-28DA5551C6EB}" type="slidenum">
              <a:rPr lang="en-US" smtClean="0"/>
              <a:t>1</a:t>
            </a:fld>
            <a:endParaRPr lang="en-US"/>
          </a:p>
        </p:txBody>
      </p:sp>
    </p:spTree>
    <p:extLst>
      <p:ext uri="{BB962C8B-B14F-4D97-AF65-F5344CB8AC3E}">
        <p14:creationId xmlns:p14="http://schemas.microsoft.com/office/powerpoint/2010/main" val="177826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FBA550-EEEA-6D40-B2DC-28DA5551C6EB}" type="slidenum">
              <a:rPr lang="en-US" smtClean="0"/>
              <a:t>10</a:t>
            </a:fld>
            <a:endParaRPr lang="en-US"/>
          </a:p>
        </p:txBody>
      </p:sp>
    </p:spTree>
    <p:extLst>
      <p:ext uri="{BB962C8B-B14F-4D97-AF65-F5344CB8AC3E}">
        <p14:creationId xmlns:p14="http://schemas.microsoft.com/office/powerpoint/2010/main" val="847348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FBA550-EEEA-6D40-B2DC-28DA5551C6EB}" type="slidenum">
              <a:rPr lang="en-US" smtClean="0"/>
              <a:t>11</a:t>
            </a:fld>
            <a:endParaRPr lang="en-US"/>
          </a:p>
        </p:txBody>
      </p:sp>
    </p:spTree>
    <p:extLst>
      <p:ext uri="{BB962C8B-B14F-4D97-AF65-F5344CB8AC3E}">
        <p14:creationId xmlns:p14="http://schemas.microsoft.com/office/powerpoint/2010/main" val="1269083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Courtney</a:t>
            </a:r>
          </a:p>
        </p:txBody>
      </p:sp>
      <p:sp>
        <p:nvSpPr>
          <p:cNvPr id="4" name="Slide Number Placeholder 3"/>
          <p:cNvSpPr>
            <a:spLocks noGrp="1"/>
          </p:cNvSpPr>
          <p:nvPr>
            <p:ph type="sldNum" sz="quarter" idx="5"/>
          </p:nvPr>
        </p:nvSpPr>
        <p:spPr/>
        <p:txBody>
          <a:bodyPr/>
          <a:lstStyle/>
          <a:p>
            <a:fld id="{22FBA550-EEEA-6D40-B2DC-28DA5551C6EB}" type="slidenum">
              <a:rPr lang="en-US" smtClean="0"/>
              <a:t>12</a:t>
            </a:fld>
            <a:endParaRPr lang="en-US"/>
          </a:p>
        </p:txBody>
      </p:sp>
    </p:spTree>
    <p:extLst>
      <p:ext uri="{BB962C8B-B14F-4D97-AF65-F5344CB8AC3E}">
        <p14:creationId xmlns:p14="http://schemas.microsoft.com/office/powerpoint/2010/main" val="1421475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Courtney</a:t>
            </a:r>
          </a:p>
          <a:p>
            <a:endParaRPr lang="en-US" dirty="0"/>
          </a:p>
        </p:txBody>
      </p:sp>
      <p:sp>
        <p:nvSpPr>
          <p:cNvPr id="4" name="Slide Number Placeholder 3"/>
          <p:cNvSpPr>
            <a:spLocks noGrp="1"/>
          </p:cNvSpPr>
          <p:nvPr>
            <p:ph type="sldNum" sz="quarter" idx="5"/>
          </p:nvPr>
        </p:nvSpPr>
        <p:spPr/>
        <p:txBody>
          <a:bodyPr/>
          <a:lstStyle/>
          <a:p>
            <a:fld id="{22FBA550-EEEA-6D40-B2DC-28DA5551C6EB}" type="slidenum">
              <a:rPr lang="en-US" smtClean="0"/>
              <a:t>13</a:t>
            </a:fld>
            <a:endParaRPr lang="en-US"/>
          </a:p>
        </p:txBody>
      </p:sp>
    </p:spTree>
    <p:extLst>
      <p:ext uri="{BB962C8B-B14F-4D97-AF65-F5344CB8AC3E}">
        <p14:creationId xmlns:p14="http://schemas.microsoft.com/office/powerpoint/2010/main" val="1036920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a:t>
            </a:r>
          </a:p>
          <a:p>
            <a:endParaRPr lang="en-US" dirty="0"/>
          </a:p>
          <a:p>
            <a:pPr algn="l">
              <a:buFont typeface="Arial" panose="020B0604020202020204" pitchFamily="34" charset="0"/>
              <a:buChar char="•"/>
            </a:pPr>
            <a:r>
              <a:rPr lang="en-US" b="0" i="0" dirty="0">
                <a:solidFill>
                  <a:srgbClr val="374151"/>
                </a:solidFill>
                <a:effectLst/>
                <a:latin typeface="Söhne"/>
              </a:rPr>
              <a:t>The Uniform Child Abduction Prevention Act (UCAPA) allows a Colorado district court to impose abduction prevention measures and an "abduction prevention order" if there is a "credible risk of abduction" after an evidentiary hearing.</a:t>
            </a:r>
          </a:p>
          <a:p>
            <a:pPr algn="l">
              <a:buFont typeface="Arial" panose="020B0604020202020204" pitchFamily="34" charset="0"/>
              <a:buChar char="•"/>
            </a:pPr>
            <a:r>
              <a:rPr lang="en-US" b="0" i="0" dirty="0">
                <a:solidFill>
                  <a:srgbClr val="374151"/>
                </a:solidFill>
                <a:effectLst/>
                <a:latin typeface="Söhne"/>
              </a:rPr>
              <a:t>The trial court must consider several factors identified in the statute to determine if there is a credible risk of abduction.</a:t>
            </a:r>
          </a:p>
          <a:p>
            <a:pPr algn="l">
              <a:buFont typeface="Arial" panose="020B0604020202020204" pitchFamily="34" charset="0"/>
              <a:buChar char="•"/>
            </a:pPr>
            <a:r>
              <a:rPr lang="en-US" b="0" i="0" dirty="0">
                <a:solidFill>
                  <a:srgbClr val="374151"/>
                </a:solidFill>
                <a:effectLst/>
                <a:latin typeface="Söhne"/>
              </a:rPr>
              <a:t>The Court of Appeals found the trial court's findings insufficient, as they were solely based on the fact that the father planned to visit a non-Hague Convention signatory country (the UAE) with the children.</a:t>
            </a:r>
          </a:p>
          <a:p>
            <a:pPr algn="l">
              <a:buFont typeface="Arial" panose="020B0604020202020204" pitchFamily="34" charset="0"/>
              <a:buChar char="•"/>
            </a:pPr>
            <a:r>
              <a:rPr lang="en-US" b="0" i="0" dirty="0">
                <a:solidFill>
                  <a:srgbClr val="374151"/>
                </a:solidFill>
                <a:effectLst/>
                <a:latin typeface="Söhne"/>
              </a:rPr>
              <a:t>The Court reversed the decision and remanded the case for further consideration of adequate findings under UCAPA.</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Source Sans Pro" panose="020B0503030403020204" pitchFamily="34" charset="0"/>
              </a:rPr>
              <a:t>The district court here not only failed to make a specific finding that father posed a credible risk of abducting the children, but it also relied on little more than the UAE's status as a </a:t>
            </a:r>
            <a:r>
              <a:rPr lang="en-US" dirty="0" err="1">
                <a:solidFill>
                  <a:srgbClr val="000000"/>
                </a:solidFill>
                <a:effectLst/>
                <a:latin typeface="Source Sans Pro" panose="020B0503030403020204" pitchFamily="34" charset="0"/>
              </a:rPr>
              <a:t>nonsignatory</a:t>
            </a:r>
            <a:r>
              <a:rPr lang="en-US" dirty="0">
                <a:solidFill>
                  <a:srgbClr val="000000"/>
                </a:solidFill>
                <a:effectLst/>
                <a:latin typeface="Source Sans Pro" panose="020B0503030403020204" pitchFamily="34" charset="0"/>
              </a:rPr>
              <a:t> to the Hague Convention, along with mother's “fears and concerns,” as a basis for imposing the abduction prevention measures. These findings were insufficient.</a:t>
            </a:r>
            <a:br>
              <a:rPr lang="en-US" dirty="0">
                <a:solidFill>
                  <a:srgbClr val="000000"/>
                </a:solidFill>
                <a:effectLst/>
                <a:latin typeface="Source Sans Pro" panose="020B0503030403020204" pitchFamily="34" charset="0"/>
              </a:rPr>
            </a:br>
            <a:br>
              <a:rPr lang="en-US" dirty="0">
                <a:solidFill>
                  <a:srgbClr val="000000"/>
                </a:solidFill>
                <a:effectLst/>
                <a:latin typeface="Source Sans Pro" panose="020B0503030403020204" pitchFamily="34" charset="0"/>
              </a:rPr>
            </a:br>
            <a:r>
              <a:rPr lang="en-US" i="1" dirty="0">
                <a:solidFill>
                  <a:srgbClr val="3D3D3D"/>
                </a:solidFill>
                <a:effectLst/>
                <a:latin typeface="Source Sans Pro" panose="020B0503030403020204" pitchFamily="34" charset="0"/>
              </a:rPr>
              <a:t>In re Marriage of </a:t>
            </a:r>
            <a:r>
              <a:rPr lang="en-US" i="1" dirty="0" err="1">
                <a:solidFill>
                  <a:srgbClr val="3D3D3D"/>
                </a:solidFill>
                <a:effectLst/>
                <a:latin typeface="Source Sans Pro" panose="020B0503030403020204" pitchFamily="34" charset="0"/>
              </a:rPr>
              <a:t>Badawiyeh</a:t>
            </a:r>
            <a:r>
              <a:rPr lang="en-US" dirty="0">
                <a:solidFill>
                  <a:srgbClr val="000000"/>
                </a:solidFill>
                <a:effectLst/>
                <a:latin typeface="Source Sans Pro" panose="020B0503030403020204" pitchFamily="34" charset="0"/>
              </a:rPr>
              <a:t>, 2023 COA 4, ¶ 17</a:t>
            </a:r>
          </a:p>
          <a:p>
            <a:endParaRPr lang="en-US" dirty="0"/>
          </a:p>
        </p:txBody>
      </p:sp>
      <p:sp>
        <p:nvSpPr>
          <p:cNvPr id="4" name="Slide Number Placeholder 3"/>
          <p:cNvSpPr>
            <a:spLocks noGrp="1"/>
          </p:cNvSpPr>
          <p:nvPr>
            <p:ph type="sldNum" sz="quarter" idx="5"/>
          </p:nvPr>
        </p:nvSpPr>
        <p:spPr/>
        <p:txBody>
          <a:bodyPr/>
          <a:lstStyle/>
          <a:p>
            <a:fld id="{22FBA550-EEEA-6D40-B2DC-28DA5551C6EB}" type="slidenum">
              <a:rPr lang="en-US" smtClean="0"/>
              <a:t>14</a:t>
            </a:fld>
            <a:endParaRPr lang="en-US"/>
          </a:p>
        </p:txBody>
      </p:sp>
    </p:spTree>
    <p:extLst>
      <p:ext uri="{BB962C8B-B14F-4D97-AF65-F5344CB8AC3E}">
        <p14:creationId xmlns:p14="http://schemas.microsoft.com/office/powerpoint/2010/main" val="3734102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Chris</a:t>
            </a:r>
          </a:p>
          <a:p>
            <a:endParaRPr lang="en-US" dirty="0"/>
          </a:p>
          <a:p>
            <a:pPr algn="l">
              <a:buFont typeface="Arial" panose="020B0604020202020204" pitchFamily="34" charset="0"/>
              <a:buChar char="•"/>
            </a:pPr>
            <a:r>
              <a:rPr lang="en-US" b="0" i="0" dirty="0">
                <a:solidFill>
                  <a:srgbClr val="374151"/>
                </a:solidFill>
                <a:effectLst/>
                <a:latin typeface="Söhne"/>
              </a:rPr>
              <a:t>The case focuses on whether a parent can be found to have consented to a child's integration into the other parent's family even if the agreement was temporary.</a:t>
            </a:r>
          </a:p>
          <a:p>
            <a:pPr algn="l">
              <a:buFont typeface="Arial" panose="020B0604020202020204" pitchFamily="34" charset="0"/>
              <a:buChar char="•"/>
            </a:pPr>
            <a:r>
              <a:rPr lang="en-US" b="0" i="0" dirty="0">
                <a:solidFill>
                  <a:srgbClr val="374151"/>
                </a:solidFill>
                <a:effectLst/>
                <a:latin typeface="Söhne"/>
              </a:rPr>
              <a:t>After the mother relocated with the child, both parents agreed to a temporary arrangement for the child to live with the father and attend school in Colorado, despite the original parenting plan.</a:t>
            </a:r>
          </a:p>
          <a:p>
            <a:pPr algn="l">
              <a:buFont typeface="Arial" panose="020B0604020202020204" pitchFamily="34" charset="0"/>
              <a:buChar char="•"/>
            </a:pPr>
            <a:r>
              <a:rPr lang="en-US" b="0" i="0" dirty="0">
                <a:solidFill>
                  <a:srgbClr val="374151"/>
                </a:solidFill>
                <a:effectLst/>
                <a:latin typeface="Söhne"/>
              </a:rPr>
              <a:t>The Court of Appeals rejected the mother's argument that she had not "consented" to the child's integration with the father because the agreement was only temporary, stating that temporary or implied consent falls under § 14–10–129(2)(b).</a:t>
            </a:r>
          </a:p>
          <a:p>
            <a:pPr algn="l">
              <a:buFont typeface="Arial" panose="020B0604020202020204" pitchFamily="34" charset="0"/>
              <a:buChar char="•"/>
            </a:pPr>
            <a:r>
              <a:rPr lang="en-US" b="0" i="0" dirty="0">
                <a:solidFill>
                  <a:srgbClr val="374151"/>
                </a:solidFill>
                <a:effectLst/>
                <a:latin typeface="Söhne"/>
              </a:rPr>
              <a:t>The court affirmed the order changing the majority-time parent from the mother to the father based on the child's integration into the father's family by consent under C.R.S. § 14–10–129(2)(b).</a:t>
            </a:r>
          </a:p>
          <a:p>
            <a:endParaRPr lang="en-US" dirty="0"/>
          </a:p>
          <a:p>
            <a:endParaRPr lang="en-US" dirty="0"/>
          </a:p>
          <a:p>
            <a:pPr algn="l">
              <a:buFont typeface="Arial" panose="020B0604020202020204" pitchFamily="34" charset="0"/>
              <a:buChar char="•"/>
            </a:pPr>
            <a:r>
              <a:rPr lang="en-US" b="0" i="0" dirty="0">
                <a:solidFill>
                  <a:srgbClr val="374151"/>
                </a:solidFill>
                <a:effectLst/>
                <a:latin typeface="Söhne"/>
              </a:rPr>
              <a:t>2017: Magistrate enters permanent orders for parental responsibilities; mother receives primary residential care and sole decision-making responsibility, father gets alternating weekends and school breaks</a:t>
            </a:r>
          </a:p>
          <a:p>
            <a:pPr algn="l">
              <a:buFont typeface="Arial" panose="020B0604020202020204" pitchFamily="34" charset="0"/>
              <a:buChar char="•"/>
            </a:pPr>
            <a:r>
              <a:rPr lang="en-US" b="0" i="0" dirty="0">
                <a:solidFill>
                  <a:srgbClr val="374151"/>
                </a:solidFill>
                <a:effectLst/>
                <a:latin typeface="Söhne"/>
              </a:rPr>
              <a:t>6 months later: Mother relocates to Minnesota; parties agree on modified parenting time plan; child lives with mother during school year, father during school breaks</a:t>
            </a:r>
          </a:p>
          <a:p>
            <a:pPr algn="l">
              <a:buFont typeface="Arial" panose="020B0604020202020204" pitchFamily="34" charset="0"/>
              <a:buChar char="•"/>
            </a:pPr>
            <a:r>
              <a:rPr lang="en-US" b="0" i="0" dirty="0">
                <a:solidFill>
                  <a:srgbClr val="374151"/>
                </a:solidFill>
                <a:effectLst/>
                <a:latin typeface="Söhne"/>
              </a:rPr>
              <a:t>Summer following relocation: Mother's partner has health issues; parties agree child lives primarily with father in Colorado; mother has limited parenting time</a:t>
            </a:r>
          </a:p>
          <a:p>
            <a:pPr algn="l">
              <a:buFont typeface="Arial" panose="020B0604020202020204" pitchFamily="34" charset="0"/>
              <a:buChar char="•"/>
            </a:pPr>
            <a:r>
              <a:rPr lang="en-US" b="0" i="0" dirty="0">
                <a:solidFill>
                  <a:srgbClr val="374151"/>
                </a:solidFill>
                <a:effectLst/>
                <a:latin typeface="Söhne"/>
              </a:rPr>
              <a:t>Summer 2019: Parties agree child stays with father to complete 2nd grade in Colorado; child to return to Minnesota in Fall 2020; magistrate approves stipulation</a:t>
            </a:r>
          </a:p>
          <a:p>
            <a:pPr algn="l">
              <a:buFont typeface="Arial" panose="020B0604020202020204" pitchFamily="34" charset="0"/>
              <a:buChar char="•"/>
            </a:pPr>
            <a:r>
              <a:rPr lang="en-US" b="0" i="0" dirty="0">
                <a:solidFill>
                  <a:srgbClr val="374151"/>
                </a:solidFill>
                <a:effectLst/>
                <a:latin typeface="Söhne"/>
              </a:rPr>
              <a:t>August 2020: Father seeks to keep child in Colorado; magistrate orders resumption of previous parenting time plan; child returns to Minnesota; father files motion to modify parenting time</a:t>
            </a:r>
          </a:p>
          <a:p>
            <a:pPr algn="l">
              <a:buFont typeface="Arial" panose="020B0604020202020204" pitchFamily="34" charset="0"/>
              <a:buChar char="•"/>
            </a:pPr>
            <a:r>
              <a:rPr lang="en-US" b="0" i="0" dirty="0">
                <a:solidFill>
                  <a:srgbClr val="374151"/>
                </a:solidFill>
                <a:effectLst/>
                <a:latin typeface="Söhne"/>
              </a:rPr>
              <a:t>Post-hearing: Magistrate grants father's motion to modify parenting time due to concerns about mother's instability; allocates primary residential care to father, school breaks to mother, and joint decision-making responsibility</a:t>
            </a:r>
          </a:p>
          <a:p>
            <a:pPr algn="l">
              <a:buFont typeface="Arial" panose="020B0604020202020204" pitchFamily="34" charset="0"/>
              <a:buChar char="•"/>
            </a:pPr>
            <a:r>
              <a:rPr lang="en-US" b="0" i="0" dirty="0">
                <a:solidFill>
                  <a:srgbClr val="374151"/>
                </a:solidFill>
                <a:effectLst/>
                <a:latin typeface="Söhne"/>
              </a:rPr>
              <a:t>Mother petitions district court for review; court adopts modified parenting time order and finds child's integration into father's family with mother's consent</a:t>
            </a:r>
          </a:p>
          <a:p>
            <a:pPr algn="l">
              <a:buFont typeface="Arial" panose="020B0604020202020204" pitchFamily="34" charset="0"/>
              <a:buChar char="•"/>
            </a:pPr>
            <a:r>
              <a:rPr lang="en-US" b="0" i="0" dirty="0">
                <a:solidFill>
                  <a:srgbClr val="374151"/>
                </a:solidFill>
                <a:effectLst/>
                <a:latin typeface="Söhne"/>
              </a:rPr>
              <a:t>District court modifies decision-making responsibility ruling; identifies failure to consider domestic violence finding; sets evidentiary hearing; parties stipulate to joint decision-making responsibility before hearing; court adopts stipulation</a:t>
            </a:r>
          </a:p>
          <a:p>
            <a:endParaRPr lang="en-US" dirty="0"/>
          </a:p>
        </p:txBody>
      </p:sp>
      <p:sp>
        <p:nvSpPr>
          <p:cNvPr id="4" name="Slide Number Placeholder 3"/>
          <p:cNvSpPr>
            <a:spLocks noGrp="1"/>
          </p:cNvSpPr>
          <p:nvPr>
            <p:ph type="sldNum" sz="quarter" idx="5"/>
          </p:nvPr>
        </p:nvSpPr>
        <p:spPr/>
        <p:txBody>
          <a:bodyPr/>
          <a:lstStyle/>
          <a:p>
            <a:fld id="{22FBA550-EEEA-6D40-B2DC-28DA5551C6EB}" type="slidenum">
              <a:rPr lang="en-US" smtClean="0"/>
              <a:t>15</a:t>
            </a:fld>
            <a:endParaRPr lang="en-US"/>
          </a:p>
        </p:txBody>
      </p:sp>
    </p:spTree>
    <p:extLst>
      <p:ext uri="{BB962C8B-B14F-4D97-AF65-F5344CB8AC3E}">
        <p14:creationId xmlns:p14="http://schemas.microsoft.com/office/powerpoint/2010/main" val="3362060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Chris</a:t>
            </a:r>
          </a:p>
          <a:p>
            <a:endParaRPr lang="en-US" dirty="0"/>
          </a:p>
          <a:p>
            <a:pPr algn="l">
              <a:buFont typeface="Arial" panose="020B0604020202020204" pitchFamily="34" charset="0"/>
              <a:buChar char="•"/>
            </a:pPr>
            <a:r>
              <a:rPr lang="en-US" b="0" i="0" dirty="0">
                <a:solidFill>
                  <a:srgbClr val="374151"/>
                </a:solidFill>
                <a:effectLst/>
                <a:latin typeface="Söhne"/>
              </a:rPr>
              <a:t>The case focuses on whether a parent can be found to have consented to a child's integration into the other parent's family even if the agreement was temporary.</a:t>
            </a:r>
          </a:p>
          <a:p>
            <a:pPr algn="l">
              <a:buFont typeface="Arial" panose="020B0604020202020204" pitchFamily="34" charset="0"/>
              <a:buChar char="•"/>
            </a:pPr>
            <a:r>
              <a:rPr lang="en-US" b="0" i="0" dirty="0">
                <a:solidFill>
                  <a:srgbClr val="374151"/>
                </a:solidFill>
                <a:effectLst/>
                <a:latin typeface="Söhne"/>
              </a:rPr>
              <a:t>After the mother relocated with the child, both parents agreed to a temporary arrangement for the child to live with the father and attend school in Colorado, despite the original parenting plan.</a:t>
            </a:r>
          </a:p>
          <a:p>
            <a:pPr algn="l">
              <a:buFont typeface="Arial" panose="020B0604020202020204" pitchFamily="34" charset="0"/>
              <a:buChar char="•"/>
            </a:pPr>
            <a:r>
              <a:rPr lang="en-US" b="0" i="0" dirty="0">
                <a:solidFill>
                  <a:srgbClr val="374151"/>
                </a:solidFill>
                <a:effectLst/>
                <a:latin typeface="Söhne"/>
              </a:rPr>
              <a:t>The Court of Appeals rejected the mother's argument that she had not "consented" to the child's integration with the father because the agreement was only temporary, stating that temporary or implied consent falls under § 14–10–129(2)(b).</a:t>
            </a:r>
          </a:p>
          <a:p>
            <a:pPr algn="l">
              <a:buFont typeface="Arial" panose="020B0604020202020204" pitchFamily="34" charset="0"/>
              <a:buChar char="•"/>
            </a:pPr>
            <a:r>
              <a:rPr lang="en-US" b="0" i="0" dirty="0">
                <a:solidFill>
                  <a:srgbClr val="374151"/>
                </a:solidFill>
                <a:effectLst/>
                <a:latin typeface="Söhne"/>
              </a:rPr>
              <a:t>The court affirmed the order changing the majority-time parent from the mother to the father based on the child's integration into the father's family by consent under C.R.S. § 14–10–129(2)(b).</a:t>
            </a:r>
          </a:p>
          <a:p>
            <a:endParaRPr lang="en-US" dirty="0"/>
          </a:p>
        </p:txBody>
      </p:sp>
      <p:sp>
        <p:nvSpPr>
          <p:cNvPr id="4" name="Slide Number Placeholder 3"/>
          <p:cNvSpPr>
            <a:spLocks noGrp="1"/>
          </p:cNvSpPr>
          <p:nvPr>
            <p:ph type="sldNum" sz="quarter" idx="5"/>
          </p:nvPr>
        </p:nvSpPr>
        <p:spPr/>
        <p:txBody>
          <a:bodyPr/>
          <a:lstStyle/>
          <a:p>
            <a:fld id="{22FBA550-EEEA-6D40-B2DC-28DA5551C6EB}" type="slidenum">
              <a:rPr lang="en-US" smtClean="0"/>
              <a:t>16</a:t>
            </a:fld>
            <a:endParaRPr lang="en-US"/>
          </a:p>
        </p:txBody>
      </p:sp>
    </p:spTree>
    <p:extLst>
      <p:ext uri="{BB962C8B-B14F-4D97-AF65-F5344CB8AC3E}">
        <p14:creationId xmlns:p14="http://schemas.microsoft.com/office/powerpoint/2010/main" val="2959335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a:t>
            </a:r>
          </a:p>
          <a:p>
            <a:endParaRPr lang="en-US" dirty="0"/>
          </a:p>
          <a:p>
            <a:pPr algn="l">
              <a:buFont typeface="Arial" panose="020B0604020202020204" pitchFamily="34" charset="0"/>
              <a:buChar char="•"/>
            </a:pPr>
            <a:r>
              <a:rPr lang="en-US" b="0" i="0" dirty="0">
                <a:solidFill>
                  <a:srgbClr val="374151"/>
                </a:solidFill>
                <a:effectLst/>
                <a:latin typeface="Söhne"/>
              </a:rPr>
              <a:t>The case involves the issue of psychological parentage by a stepfather and features three parties: the biological mother, the biological father, and the stepfather.</a:t>
            </a:r>
          </a:p>
          <a:p>
            <a:pPr algn="l">
              <a:buFont typeface="Arial" panose="020B0604020202020204" pitchFamily="34" charset="0"/>
              <a:buChar char="•"/>
            </a:pPr>
            <a:r>
              <a:rPr lang="en-US" b="0" i="0" dirty="0">
                <a:solidFill>
                  <a:srgbClr val="374151"/>
                </a:solidFill>
                <a:effectLst/>
                <a:latin typeface="Söhne"/>
              </a:rPr>
              <a:t>The stepfather had been actively involved in the child's life for eight years, sharing physical care with the mother, but the district court dismissed his petition for parental rights due to lack of standing.</a:t>
            </a:r>
          </a:p>
          <a:p>
            <a:pPr algn="l">
              <a:buFont typeface="Arial" panose="020B0604020202020204" pitchFamily="34" charset="0"/>
              <a:buChar char="•"/>
            </a:pPr>
            <a:r>
              <a:rPr lang="en-US" b="0" i="0" dirty="0">
                <a:solidFill>
                  <a:srgbClr val="374151"/>
                </a:solidFill>
                <a:effectLst/>
                <a:latin typeface="Söhne"/>
              </a:rPr>
              <a:t>The Colorado Supreme Court clarified that under C.R.S. § 14–10–123(1)(c), exclusive care is not required, and the stepparent's care need not be exclusive of the biological parents.</a:t>
            </a:r>
          </a:p>
          <a:p>
            <a:pPr algn="l">
              <a:buFont typeface="Arial" panose="020B0604020202020204" pitchFamily="34" charset="0"/>
              <a:buChar char="•"/>
            </a:pPr>
            <a:r>
              <a:rPr lang="en-US" b="0" i="0" dirty="0">
                <a:solidFill>
                  <a:srgbClr val="374151"/>
                </a:solidFill>
                <a:effectLst/>
                <a:latin typeface="Söhne"/>
              </a:rPr>
              <a:t>Parental consent is not necessary for a stepparent to acquire parental rights, and the focus should be on the time spent together and the psychological bonds formed.</a:t>
            </a:r>
          </a:p>
          <a:p>
            <a:pPr algn="l">
              <a:buFont typeface="Arial" panose="020B0604020202020204" pitchFamily="34" charset="0"/>
              <a:buChar char="•"/>
            </a:pPr>
            <a:r>
              <a:rPr lang="en-US" b="0" i="0" dirty="0">
                <a:solidFill>
                  <a:srgbClr val="374151"/>
                </a:solidFill>
                <a:effectLst/>
                <a:latin typeface="Söhne"/>
              </a:rPr>
              <a:t>The Court determined that the stepfather was more like a "co-parent" than a "temporary caregiver" due to his extensive involvement in the child's life.</a:t>
            </a:r>
          </a:p>
          <a:p>
            <a:pPr algn="l">
              <a:buFont typeface="Arial" panose="020B0604020202020204" pitchFamily="34" charset="0"/>
              <a:buChar char="•"/>
            </a:pPr>
            <a:r>
              <a:rPr lang="en-US" b="0" i="0" dirty="0">
                <a:solidFill>
                  <a:srgbClr val="374151"/>
                </a:solidFill>
                <a:effectLst/>
                <a:latin typeface="Söhne"/>
              </a:rPr>
              <a:t>The Court reversed the trial court's decision, granting the stepfather standing to assert a claim for parental responsibilities, and remanded the case for a determination of the child's best interest.</a:t>
            </a:r>
          </a:p>
          <a:p>
            <a:endParaRPr lang="en-US" dirty="0"/>
          </a:p>
        </p:txBody>
      </p:sp>
      <p:sp>
        <p:nvSpPr>
          <p:cNvPr id="4" name="Slide Number Placeholder 3"/>
          <p:cNvSpPr>
            <a:spLocks noGrp="1"/>
          </p:cNvSpPr>
          <p:nvPr>
            <p:ph type="sldNum" sz="quarter" idx="5"/>
          </p:nvPr>
        </p:nvSpPr>
        <p:spPr/>
        <p:txBody>
          <a:bodyPr/>
          <a:lstStyle/>
          <a:p>
            <a:fld id="{22FBA550-EEEA-6D40-B2DC-28DA5551C6EB}" type="slidenum">
              <a:rPr lang="en-US" smtClean="0"/>
              <a:t>17</a:t>
            </a:fld>
            <a:endParaRPr lang="en-US"/>
          </a:p>
        </p:txBody>
      </p:sp>
    </p:spTree>
    <p:extLst>
      <p:ext uri="{BB962C8B-B14F-4D97-AF65-F5344CB8AC3E}">
        <p14:creationId xmlns:p14="http://schemas.microsoft.com/office/powerpoint/2010/main" val="1345370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Courtney</a:t>
            </a:r>
          </a:p>
        </p:txBody>
      </p:sp>
      <p:sp>
        <p:nvSpPr>
          <p:cNvPr id="4" name="Slide Number Placeholder 3"/>
          <p:cNvSpPr>
            <a:spLocks noGrp="1"/>
          </p:cNvSpPr>
          <p:nvPr>
            <p:ph type="sldNum" sz="quarter" idx="5"/>
          </p:nvPr>
        </p:nvSpPr>
        <p:spPr/>
        <p:txBody>
          <a:bodyPr/>
          <a:lstStyle/>
          <a:p>
            <a:fld id="{22FBA550-EEEA-6D40-B2DC-28DA5551C6EB}" type="slidenum">
              <a:rPr lang="en-US" smtClean="0"/>
              <a:t>18</a:t>
            </a:fld>
            <a:endParaRPr lang="en-US"/>
          </a:p>
        </p:txBody>
      </p:sp>
    </p:spTree>
    <p:extLst>
      <p:ext uri="{BB962C8B-B14F-4D97-AF65-F5344CB8AC3E}">
        <p14:creationId xmlns:p14="http://schemas.microsoft.com/office/powerpoint/2010/main" val="255451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Chris</a:t>
            </a:r>
          </a:p>
          <a:p>
            <a:endParaRPr lang="en-US" dirty="0"/>
          </a:p>
          <a:p>
            <a:endParaRPr lang="en-US" dirty="0"/>
          </a:p>
          <a:p>
            <a:pPr algn="l" fontAlgn="base"/>
            <a:r>
              <a:rPr lang="en-US" b="0" i="0" dirty="0">
                <a:solidFill>
                  <a:srgbClr val="000000"/>
                </a:solidFill>
                <a:effectLst/>
                <a:latin typeface="Source Sans Pro" panose="020B0503030403020204" pitchFamily="34" charset="0"/>
              </a:rPr>
              <a:t>27 Section 14-10-129(1)(b)(I), commonly referred to as the endangerment standard, applies to all motions to restrict parenting time:</a:t>
            </a:r>
          </a:p>
          <a:p>
            <a:pPr algn="l" fontAlgn="base"/>
            <a:r>
              <a:rPr lang="en-US" b="0" i="0" dirty="0">
                <a:solidFill>
                  <a:srgbClr val="000000"/>
                </a:solidFill>
                <a:effectLst/>
                <a:latin typeface="Source Sans Pro" panose="020B0503030403020204" pitchFamily="34" charset="0"/>
              </a:rPr>
              <a:t>The court shall not restrict a parent's parenting time rights unless it finds that the parenting time would endanger the child's physical health or significantly impair the child's emotional development. In addition to a finding that parenting time would endanger the child's physical health or significantly impair the child's emotional development, </a:t>
            </a:r>
            <a:r>
              <a:rPr lang="en-US" b="0" i="1" dirty="0">
                <a:solidFill>
                  <a:srgbClr val="000000"/>
                </a:solidFill>
                <a:effectLst/>
                <a:latin typeface="Source Sans Pro" panose="020B0503030403020204" pitchFamily="34" charset="0"/>
              </a:rPr>
              <a:t>in any order imposing or continuing a parenting time restriction</a:t>
            </a:r>
            <a:r>
              <a:rPr lang="en-US" b="0" i="0" dirty="0">
                <a:solidFill>
                  <a:srgbClr val="000000"/>
                </a:solidFill>
                <a:effectLst/>
                <a:latin typeface="Source Sans Pro" panose="020B0503030403020204" pitchFamily="34" charset="0"/>
              </a:rPr>
              <a:t>, the court shall enumerate the specific factual findings supporting the restriction.</a:t>
            </a:r>
          </a:p>
          <a:p>
            <a:pPr algn="l" fontAlgn="base"/>
            <a:r>
              <a:rPr lang="en-US" b="0" i="0" dirty="0">
                <a:solidFill>
                  <a:srgbClr val="000000"/>
                </a:solidFill>
                <a:effectLst/>
                <a:latin typeface="Source Sans Pro" panose="020B0503030403020204" pitchFamily="34" charset="0"/>
              </a:rPr>
              <a:t>(Emphasis added.)</a:t>
            </a:r>
          </a:p>
          <a:p>
            <a:pPr algn="l" fontAlgn="base"/>
            <a:endParaRPr lang="en-US" b="0" i="0" dirty="0">
              <a:solidFill>
                <a:srgbClr val="000000"/>
              </a:solidFill>
              <a:effectLst/>
              <a:latin typeface="Source Sans Pro" panose="020B0503030403020204" pitchFamily="34" charset="0"/>
            </a:endParaRPr>
          </a:p>
          <a:p>
            <a:pPr algn="l" fontAlgn="base"/>
            <a:r>
              <a:rPr lang="en-US" b="0" i="0" dirty="0">
                <a:solidFill>
                  <a:srgbClr val="000000"/>
                </a:solidFill>
                <a:effectLst/>
                <a:latin typeface="Source Sans Pro" panose="020B0503030403020204" pitchFamily="34" charset="0"/>
              </a:rPr>
              <a:t>¶ 28 Section 14-10-129(4) allows a parent to obtain a parenting time restriction on an emergency basis:</a:t>
            </a:r>
          </a:p>
          <a:p>
            <a:pPr algn="l" fontAlgn="base"/>
            <a:r>
              <a:rPr lang="en-US" b="0" i="0" dirty="0">
                <a:solidFill>
                  <a:srgbClr val="000000"/>
                </a:solidFill>
                <a:effectLst/>
                <a:latin typeface="Source Sans Pro" panose="020B0503030403020204" pitchFamily="34" charset="0"/>
              </a:rPr>
              <a:t>A motion to restrict parenting time or parental contact with a parent which alleges that the child is in imminent physical or emotional danger due to the parenting time or contact by the parent shall be heard and ruled upon by the court not later than fourteen days after the day of the filing of the motion. Any parenting time which occurs during such fourteen-day period after the filing of such a motion shall be supervised by an unrelated third party deemed suitable by the court or by a licensed mental health professional ....</a:t>
            </a:r>
          </a:p>
          <a:p>
            <a:pPr algn="l" fontAlgn="base"/>
            <a:br>
              <a:rPr lang="en-US" dirty="0"/>
            </a:br>
            <a:r>
              <a:rPr lang="en-US" b="0" i="1" dirty="0">
                <a:solidFill>
                  <a:srgbClr val="000000"/>
                </a:solidFill>
                <a:effectLst/>
                <a:latin typeface="Source Sans Pro" panose="020B0503030403020204" pitchFamily="34" charset="0"/>
              </a:rPr>
              <a:t>In re Marriage of Thorburn</a:t>
            </a:r>
            <a:r>
              <a:rPr lang="en-US" b="0" i="0" dirty="0">
                <a:solidFill>
                  <a:srgbClr val="000000"/>
                </a:solidFill>
                <a:effectLst/>
                <a:latin typeface="Source Sans Pro" panose="020B0503030403020204" pitchFamily="34" charset="0"/>
              </a:rPr>
              <a:t>, 2022 COA 80, ¶¶ 27-28, </a:t>
            </a:r>
            <a:r>
              <a:rPr lang="en-US" b="0" i="1" dirty="0">
                <a:solidFill>
                  <a:srgbClr val="000000"/>
                </a:solidFill>
                <a:effectLst/>
                <a:latin typeface="Source Sans Pro" panose="020B0503030403020204" pitchFamily="34" charset="0"/>
              </a:rPr>
              <a:t>reh'g denied</a:t>
            </a:r>
            <a:r>
              <a:rPr lang="en-US" b="0" i="0" dirty="0">
                <a:solidFill>
                  <a:srgbClr val="000000"/>
                </a:solidFill>
                <a:effectLst/>
                <a:latin typeface="Source Sans Pro" panose="020B0503030403020204" pitchFamily="34" charset="0"/>
              </a:rPr>
              <a:t> (Aug. 18, 2022)</a:t>
            </a:r>
          </a:p>
          <a:p>
            <a:pPr algn="l" fontAlgn="base"/>
            <a:endParaRPr lang="en-US" b="0" i="0" dirty="0">
              <a:solidFill>
                <a:srgbClr val="000000"/>
              </a:solidFill>
              <a:effectLst/>
              <a:latin typeface="Source Sans Pro" panose="020B0503030403020204" pitchFamily="34" charset="0"/>
            </a:endParaRPr>
          </a:p>
          <a:p>
            <a:pPr algn="l" fontAlgn="base"/>
            <a:endParaRPr lang="en-US" b="0" i="0" dirty="0">
              <a:solidFill>
                <a:srgbClr val="000000"/>
              </a:solidFill>
              <a:effectLst/>
              <a:latin typeface="Source Sans Pro" panose="020B0503030403020204" pitchFamily="34" charset="0"/>
            </a:endParaRPr>
          </a:p>
          <a:p>
            <a:pPr algn="l">
              <a:buFont typeface="Arial" panose="020B0604020202020204" pitchFamily="34" charset="0"/>
              <a:buChar char="•"/>
            </a:pPr>
            <a:r>
              <a:rPr lang="en-US" b="0" i="0" dirty="0">
                <a:solidFill>
                  <a:srgbClr val="374151"/>
                </a:solidFill>
                <a:effectLst/>
                <a:latin typeface="Söhne"/>
              </a:rPr>
              <a:t>The case involves the interplay between C.R.S. § 14-10-129(1)(B)(I) (endangerment standard) and C.R.S. § 14-10-129(4) (emergency parenting time restriction) in a post-decree matter.</a:t>
            </a:r>
          </a:p>
          <a:p>
            <a:pPr algn="l">
              <a:buFont typeface="Arial" panose="020B0604020202020204" pitchFamily="34" charset="0"/>
              <a:buChar char="•"/>
            </a:pPr>
            <a:r>
              <a:rPr lang="en-US" b="0" i="0" dirty="0">
                <a:solidFill>
                  <a:srgbClr val="374151"/>
                </a:solidFill>
                <a:effectLst/>
                <a:latin typeface="Söhne"/>
              </a:rPr>
              <a:t>Mother sought to restrict Father's parenting time, alleging their son suffered multiple injuries during Father's care; Father argued the injuries were accidental.</a:t>
            </a:r>
          </a:p>
          <a:p>
            <a:pPr algn="l">
              <a:buFont typeface="Arial" panose="020B0604020202020204" pitchFamily="34" charset="0"/>
              <a:buChar char="•"/>
            </a:pPr>
            <a:r>
              <a:rPr lang="en-US" b="0" i="0" dirty="0">
                <a:solidFill>
                  <a:srgbClr val="374151"/>
                </a:solidFill>
                <a:effectLst/>
                <a:latin typeface="Söhne"/>
              </a:rPr>
              <a:t>The magistrate found the child was in "imminent" danger, continued Father's supervised parenting time, and imposed conditions for modification.</a:t>
            </a:r>
          </a:p>
          <a:p>
            <a:pPr algn="l">
              <a:buFont typeface="Arial" panose="020B0604020202020204" pitchFamily="34" charset="0"/>
              <a:buChar char="•"/>
            </a:pPr>
            <a:r>
              <a:rPr lang="en-US" b="0" i="0" dirty="0">
                <a:solidFill>
                  <a:srgbClr val="374151"/>
                </a:solidFill>
                <a:effectLst/>
                <a:latin typeface="Söhne"/>
              </a:rPr>
              <a:t>The Court of Appeals agreed with Mother that proving "imminent" danger was not necessary at the emergency hearing; instead, the general endangerment standard in C.R.S. § 14-10-129(1)(B)(I) should be applied.</a:t>
            </a:r>
          </a:p>
          <a:p>
            <a:pPr algn="l">
              <a:buFont typeface="Arial" panose="020B0604020202020204" pitchFamily="34" charset="0"/>
              <a:buChar char="•"/>
            </a:pPr>
            <a:r>
              <a:rPr lang="en-US" b="0" i="0" dirty="0">
                <a:solidFill>
                  <a:srgbClr val="374151"/>
                </a:solidFill>
                <a:effectLst/>
                <a:latin typeface="Söhne"/>
              </a:rPr>
              <a:t>Judge Taubman dissented on procedural and substantive grounds, including questioning the definition of "imminent harm" and the restriction of Father's parenting time.</a:t>
            </a:r>
          </a:p>
          <a:p>
            <a:endParaRPr lang="en-US" dirty="0"/>
          </a:p>
        </p:txBody>
      </p:sp>
      <p:sp>
        <p:nvSpPr>
          <p:cNvPr id="4" name="Slide Number Placeholder 3"/>
          <p:cNvSpPr>
            <a:spLocks noGrp="1"/>
          </p:cNvSpPr>
          <p:nvPr>
            <p:ph type="sldNum" sz="quarter" idx="5"/>
          </p:nvPr>
        </p:nvSpPr>
        <p:spPr/>
        <p:txBody>
          <a:bodyPr/>
          <a:lstStyle/>
          <a:p>
            <a:fld id="{22FBA550-EEEA-6D40-B2DC-28DA5551C6EB}" type="slidenum">
              <a:rPr lang="en-US" smtClean="0"/>
              <a:t>19</a:t>
            </a:fld>
            <a:endParaRPr lang="en-US"/>
          </a:p>
        </p:txBody>
      </p:sp>
    </p:spTree>
    <p:extLst>
      <p:ext uri="{BB962C8B-B14F-4D97-AF65-F5344CB8AC3E}">
        <p14:creationId xmlns:p14="http://schemas.microsoft.com/office/powerpoint/2010/main" val="1999612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FBA550-EEEA-6D40-B2DC-28DA5551C6EB}" type="slidenum">
              <a:rPr lang="en-US" smtClean="0"/>
              <a:t>2</a:t>
            </a:fld>
            <a:endParaRPr lang="en-US"/>
          </a:p>
        </p:txBody>
      </p:sp>
    </p:spTree>
    <p:extLst>
      <p:ext uri="{BB962C8B-B14F-4D97-AF65-F5344CB8AC3E}">
        <p14:creationId xmlns:p14="http://schemas.microsoft.com/office/powerpoint/2010/main" val="13582855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Chris</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rgbClr val="3D3D3D"/>
                </a:solidFill>
                <a:effectLst/>
                <a:latin typeface="Source Sans Pro" panose="020B0503030403020204" pitchFamily="34" charset="0"/>
              </a:rPr>
              <a:t>C.A.</a:t>
            </a:r>
            <a:r>
              <a:rPr lang="en-US" dirty="0">
                <a:solidFill>
                  <a:srgbClr val="000000"/>
                </a:solidFill>
                <a:effectLst/>
                <a:latin typeface="Source Sans Pro" panose="020B0503030403020204" pitchFamily="34" charset="0"/>
              </a:rPr>
              <a:t> rests on two bedrock principles: (1) a parent has a “fundamental right to the care, custody, and control of his or her children,” </a:t>
            </a:r>
            <a:r>
              <a:rPr lang="en-US" i="1" dirty="0">
                <a:solidFill>
                  <a:srgbClr val="3D3D3D"/>
                </a:solidFill>
                <a:effectLst/>
                <a:latin typeface="Source Sans Pro" panose="020B0503030403020204" pitchFamily="34" charset="0"/>
              </a:rPr>
              <a:t>id.</a:t>
            </a:r>
            <a:r>
              <a:rPr lang="en-US" dirty="0">
                <a:solidFill>
                  <a:srgbClr val="000000"/>
                </a:solidFill>
                <a:effectLst/>
                <a:latin typeface="Source Sans Pro" panose="020B0503030403020204" pitchFamily="34" charset="0"/>
              </a:rPr>
              <a:t> at 324; and (2) “a dispute between parents and grandparents regarding grandparent visitation is not a contest between equals,” </a:t>
            </a:r>
            <a:r>
              <a:rPr lang="en-US" i="1" dirty="0">
                <a:solidFill>
                  <a:srgbClr val="3D3D3D"/>
                </a:solidFill>
                <a:effectLst/>
                <a:latin typeface="Source Sans Pro" panose="020B0503030403020204" pitchFamily="34" charset="0"/>
              </a:rPr>
              <a:t>id.</a:t>
            </a:r>
            <a:r>
              <a:rPr lang="en-US" dirty="0">
                <a:solidFill>
                  <a:srgbClr val="000000"/>
                </a:solidFill>
                <a:effectLst/>
                <a:latin typeface="Source Sans Pro" panose="020B0503030403020204" pitchFamily="34" charset="0"/>
              </a:rPr>
              <a:t> at 327.</a:t>
            </a:r>
            <a:br>
              <a:rPr lang="en-US" dirty="0">
                <a:solidFill>
                  <a:srgbClr val="000000"/>
                </a:solidFill>
                <a:effectLst/>
                <a:latin typeface="Source Sans Pro" panose="020B0503030403020204" pitchFamily="34" charset="0"/>
              </a:rPr>
            </a:br>
            <a:r>
              <a:rPr lang="en-US" i="1" dirty="0">
                <a:solidFill>
                  <a:srgbClr val="3D3D3D"/>
                </a:solidFill>
                <a:effectLst/>
                <a:latin typeface="Source Sans Pro" panose="020B0503030403020204" pitchFamily="34" charset="0"/>
              </a:rPr>
              <a:t>In re Marriage of O'Connor</a:t>
            </a:r>
            <a:r>
              <a:rPr lang="en-US" dirty="0">
                <a:solidFill>
                  <a:srgbClr val="000000"/>
                </a:solidFill>
                <a:effectLst/>
                <a:latin typeface="Source Sans Pro" panose="020B0503030403020204" pitchFamily="34" charset="0"/>
              </a:rPr>
              <a:t>, 2023 COA 35, ¶ 3</a:t>
            </a:r>
          </a:p>
          <a:p>
            <a:endParaRPr lang="en-US" dirty="0"/>
          </a:p>
        </p:txBody>
      </p:sp>
      <p:sp>
        <p:nvSpPr>
          <p:cNvPr id="4" name="Slide Number Placeholder 3"/>
          <p:cNvSpPr>
            <a:spLocks noGrp="1"/>
          </p:cNvSpPr>
          <p:nvPr>
            <p:ph type="sldNum" sz="quarter" idx="5"/>
          </p:nvPr>
        </p:nvSpPr>
        <p:spPr/>
        <p:txBody>
          <a:bodyPr/>
          <a:lstStyle/>
          <a:p>
            <a:fld id="{22FBA550-EEEA-6D40-B2DC-28DA5551C6EB}" type="slidenum">
              <a:rPr lang="en-US" smtClean="0"/>
              <a:t>20</a:t>
            </a:fld>
            <a:endParaRPr lang="en-US"/>
          </a:p>
        </p:txBody>
      </p:sp>
    </p:spTree>
    <p:extLst>
      <p:ext uri="{BB962C8B-B14F-4D97-AF65-F5344CB8AC3E}">
        <p14:creationId xmlns:p14="http://schemas.microsoft.com/office/powerpoint/2010/main" val="11433676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FBA550-EEEA-6D40-B2DC-28DA5551C6EB}" type="slidenum">
              <a:rPr lang="en-US" smtClean="0"/>
              <a:t>21</a:t>
            </a:fld>
            <a:endParaRPr lang="en-US"/>
          </a:p>
        </p:txBody>
      </p:sp>
    </p:spTree>
    <p:extLst>
      <p:ext uri="{BB962C8B-B14F-4D97-AF65-F5344CB8AC3E}">
        <p14:creationId xmlns:p14="http://schemas.microsoft.com/office/powerpoint/2010/main" val="2993809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a:t>
            </a:r>
          </a:p>
        </p:txBody>
      </p:sp>
      <p:sp>
        <p:nvSpPr>
          <p:cNvPr id="4" name="Slide Number Placeholder 3"/>
          <p:cNvSpPr>
            <a:spLocks noGrp="1"/>
          </p:cNvSpPr>
          <p:nvPr>
            <p:ph type="sldNum" sz="quarter" idx="5"/>
          </p:nvPr>
        </p:nvSpPr>
        <p:spPr/>
        <p:txBody>
          <a:bodyPr/>
          <a:lstStyle/>
          <a:p>
            <a:fld id="{22FBA550-EEEA-6D40-B2DC-28DA5551C6EB}" type="slidenum">
              <a:rPr lang="en-US" smtClean="0"/>
              <a:t>22</a:t>
            </a:fld>
            <a:endParaRPr lang="en-US"/>
          </a:p>
        </p:txBody>
      </p:sp>
    </p:spTree>
    <p:extLst>
      <p:ext uri="{BB962C8B-B14F-4D97-AF65-F5344CB8AC3E}">
        <p14:creationId xmlns:p14="http://schemas.microsoft.com/office/powerpoint/2010/main" val="38556067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FBA550-EEEA-6D40-B2DC-28DA5551C6EB}" type="slidenum">
              <a:rPr lang="en-US" smtClean="0"/>
              <a:t>23</a:t>
            </a:fld>
            <a:endParaRPr lang="en-US"/>
          </a:p>
        </p:txBody>
      </p:sp>
    </p:spTree>
    <p:extLst>
      <p:ext uri="{BB962C8B-B14F-4D97-AF65-F5344CB8AC3E}">
        <p14:creationId xmlns:p14="http://schemas.microsoft.com/office/powerpoint/2010/main" val="22200280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COURTNEY</a:t>
            </a:r>
          </a:p>
        </p:txBody>
      </p:sp>
      <p:sp>
        <p:nvSpPr>
          <p:cNvPr id="4" name="Slide Number Placeholder 3"/>
          <p:cNvSpPr>
            <a:spLocks noGrp="1"/>
          </p:cNvSpPr>
          <p:nvPr>
            <p:ph type="sldNum" sz="quarter" idx="5"/>
          </p:nvPr>
        </p:nvSpPr>
        <p:spPr/>
        <p:txBody>
          <a:bodyPr/>
          <a:lstStyle/>
          <a:p>
            <a:fld id="{22FBA550-EEEA-6D40-B2DC-28DA5551C6EB}" type="slidenum">
              <a:rPr lang="en-US" smtClean="0"/>
              <a:t>24</a:t>
            </a:fld>
            <a:endParaRPr lang="en-US"/>
          </a:p>
        </p:txBody>
      </p:sp>
    </p:spTree>
    <p:extLst>
      <p:ext uri="{BB962C8B-B14F-4D97-AF65-F5344CB8AC3E}">
        <p14:creationId xmlns:p14="http://schemas.microsoft.com/office/powerpoint/2010/main" val="2518557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a:t>
            </a:r>
          </a:p>
          <a:p>
            <a:endParaRPr lang="en-US" dirty="0"/>
          </a:p>
          <a:p>
            <a:pPr algn="l">
              <a:buFont typeface="Arial" panose="020B0604020202020204" pitchFamily="34" charset="0"/>
              <a:buChar char="•"/>
            </a:pPr>
            <a:r>
              <a:rPr lang="en-US" b="0" i="0" dirty="0">
                <a:solidFill>
                  <a:srgbClr val="374151"/>
                </a:solidFill>
                <a:effectLst/>
                <a:latin typeface="Söhne"/>
              </a:rPr>
              <a:t>David James (husband) filed a petition for dissolution of his marriage to Tahlia Denee James (wife) in December 2020, which was overseen by a magistrate after both parties consented.</a:t>
            </a:r>
          </a:p>
          <a:p>
            <a:pPr algn="l">
              <a:buFont typeface="Arial" panose="020B0604020202020204" pitchFamily="34" charset="0"/>
              <a:buChar char="•"/>
            </a:pPr>
            <a:r>
              <a:rPr lang="en-US" b="0" i="0" dirty="0">
                <a:solidFill>
                  <a:srgbClr val="374151"/>
                </a:solidFill>
                <a:effectLst/>
                <a:latin typeface="Söhne"/>
              </a:rPr>
              <a:t>The magistrate issued permanent orders on November 3, 2021. On the same day, the husband filed a C.R.C.P. 59 motion for reconsideration, alleging the magistrate had overlooked his objections.</a:t>
            </a:r>
          </a:p>
          <a:p>
            <a:pPr algn="l">
              <a:buFont typeface="Arial" panose="020B0604020202020204" pitchFamily="34" charset="0"/>
              <a:buChar char="•"/>
            </a:pPr>
            <a:r>
              <a:rPr lang="en-US" b="0" i="0" dirty="0">
                <a:solidFill>
                  <a:srgbClr val="374151"/>
                </a:solidFill>
                <a:effectLst/>
                <a:latin typeface="Söhne"/>
              </a:rPr>
              <a:t>A district court judge dismissed the husband's C.R.C.P. 59 motion for lack of jurisdiction on December 20, 2021. The husband filed his notice of appeal 49 days later, on February 7, 2022.</a:t>
            </a:r>
          </a:p>
          <a:p>
            <a:pPr algn="l">
              <a:buFont typeface="Arial" panose="020B0604020202020204" pitchFamily="34" charset="0"/>
              <a:buChar char="•"/>
            </a:pPr>
            <a:r>
              <a:rPr lang="en-US" b="0" i="0" dirty="0">
                <a:solidFill>
                  <a:srgbClr val="374151"/>
                </a:solidFill>
                <a:effectLst/>
                <a:latin typeface="Söhne"/>
              </a:rPr>
              <a:t>The court issued an order requiring the husband to show cause why the appeal should not be dismissed as it was filed more than 49 days after the permanent orders were issued.</a:t>
            </a:r>
          </a:p>
          <a:p>
            <a:pPr algn="l">
              <a:buFont typeface="Arial" panose="020B0604020202020204" pitchFamily="34" charset="0"/>
              <a:buChar char="•"/>
            </a:pPr>
            <a:r>
              <a:rPr lang="en-US" b="0" i="0" dirty="0">
                <a:solidFill>
                  <a:srgbClr val="374151"/>
                </a:solidFill>
                <a:effectLst/>
                <a:latin typeface="Söhne"/>
              </a:rPr>
              <a:t>The court concluded that the husband's appeal was untimely, and as such, they lack jurisdiction for appellate review, leading to the dismissal of the case.</a:t>
            </a:r>
          </a:p>
          <a:p>
            <a:endParaRPr lang="en-US" dirty="0"/>
          </a:p>
        </p:txBody>
      </p:sp>
      <p:sp>
        <p:nvSpPr>
          <p:cNvPr id="4" name="Slide Number Placeholder 3"/>
          <p:cNvSpPr>
            <a:spLocks noGrp="1"/>
          </p:cNvSpPr>
          <p:nvPr>
            <p:ph type="sldNum" sz="quarter" idx="5"/>
          </p:nvPr>
        </p:nvSpPr>
        <p:spPr/>
        <p:txBody>
          <a:bodyPr/>
          <a:lstStyle/>
          <a:p>
            <a:fld id="{22FBA550-EEEA-6D40-B2DC-28DA5551C6EB}" type="slidenum">
              <a:rPr lang="en-US" smtClean="0"/>
              <a:t>25</a:t>
            </a:fld>
            <a:endParaRPr lang="en-US"/>
          </a:p>
        </p:txBody>
      </p:sp>
    </p:spTree>
    <p:extLst>
      <p:ext uri="{BB962C8B-B14F-4D97-AF65-F5344CB8AC3E}">
        <p14:creationId xmlns:p14="http://schemas.microsoft.com/office/powerpoint/2010/main" val="22752354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a:t>
            </a:r>
          </a:p>
        </p:txBody>
      </p:sp>
      <p:sp>
        <p:nvSpPr>
          <p:cNvPr id="4" name="Slide Number Placeholder 3"/>
          <p:cNvSpPr>
            <a:spLocks noGrp="1"/>
          </p:cNvSpPr>
          <p:nvPr>
            <p:ph type="sldNum" sz="quarter" idx="5"/>
          </p:nvPr>
        </p:nvSpPr>
        <p:spPr/>
        <p:txBody>
          <a:bodyPr/>
          <a:lstStyle/>
          <a:p>
            <a:fld id="{22FBA550-EEEA-6D40-B2DC-28DA5551C6EB}" type="slidenum">
              <a:rPr lang="en-US" smtClean="0"/>
              <a:t>26</a:t>
            </a:fld>
            <a:endParaRPr lang="en-US"/>
          </a:p>
        </p:txBody>
      </p:sp>
    </p:spTree>
    <p:extLst>
      <p:ext uri="{BB962C8B-B14F-4D97-AF65-F5344CB8AC3E}">
        <p14:creationId xmlns:p14="http://schemas.microsoft.com/office/powerpoint/2010/main" val="10011770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FBA550-EEEA-6D40-B2DC-28DA5551C6EB}" type="slidenum">
              <a:rPr lang="en-US" smtClean="0"/>
              <a:t>28</a:t>
            </a:fld>
            <a:endParaRPr lang="en-US"/>
          </a:p>
        </p:txBody>
      </p:sp>
    </p:spTree>
    <p:extLst>
      <p:ext uri="{BB962C8B-B14F-4D97-AF65-F5344CB8AC3E}">
        <p14:creationId xmlns:p14="http://schemas.microsoft.com/office/powerpoint/2010/main" val="25449230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Chris</a:t>
            </a:r>
          </a:p>
        </p:txBody>
      </p:sp>
      <p:sp>
        <p:nvSpPr>
          <p:cNvPr id="4" name="Slide Number Placeholder 3"/>
          <p:cNvSpPr>
            <a:spLocks noGrp="1"/>
          </p:cNvSpPr>
          <p:nvPr>
            <p:ph type="sldNum" sz="quarter" idx="5"/>
          </p:nvPr>
        </p:nvSpPr>
        <p:spPr/>
        <p:txBody>
          <a:bodyPr/>
          <a:lstStyle/>
          <a:p>
            <a:fld id="{22FBA550-EEEA-6D40-B2DC-28DA5551C6EB}" type="slidenum">
              <a:rPr lang="en-US" smtClean="0"/>
              <a:t>29</a:t>
            </a:fld>
            <a:endParaRPr lang="en-US"/>
          </a:p>
        </p:txBody>
      </p:sp>
    </p:spTree>
    <p:extLst>
      <p:ext uri="{BB962C8B-B14F-4D97-AF65-F5344CB8AC3E}">
        <p14:creationId xmlns:p14="http://schemas.microsoft.com/office/powerpoint/2010/main" val="422517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Chris</a:t>
            </a:r>
          </a:p>
        </p:txBody>
      </p:sp>
      <p:sp>
        <p:nvSpPr>
          <p:cNvPr id="4" name="Slide Number Placeholder 3"/>
          <p:cNvSpPr>
            <a:spLocks noGrp="1"/>
          </p:cNvSpPr>
          <p:nvPr>
            <p:ph type="sldNum" sz="quarter" idx="5"/>
          </p:nvPr>
        </p:nvSpPr>
        <p:spPr/>
        <p:txBody>
          <a:bodyPr/>
          <a:lstStyle/>
          <a:p>
            <a:fld id="{22FBA550-EEEA-6D40-B2DC-28DA5551C6EB}" type="slidenum">
              <a:rPr lang="en-US" smtClean="0"/>
              <a:t>30</a:t>
            </a:fld>
            <a:endParaRPr lang="en-US"/>
          </a:p>
        </p:txBody>
      </p:sp>
    </p:spTree>
    <p:extLst>
      <p:ext uri="{BB962C8B-B14F-4D97-AF65-F5344CB8AC3E}">
        <p14:creationId xmlns:p14="http://schemas.microsoft.com/office/powerpoint/2010/main" val="398577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FBA550-EEEA-6D40-B2DC-28DA5551C6EB}" type="slidenum">
              <a:rPr lang="en-US" smtClean="0"/>
              <a:t>3</a:t>
            </a:fld>
            <a:endParaRPr lang="en-US"/>
          </a:p>
        </p:txBody>
      </p:sp>
    </p:spTree>
    <p:extLst>
      <p:ext uri="{BB962C8B-B14F-4D97-AF65-F5344CB8AC3E}">
        <p14:creationId xmlns:p14="http://schemas.microsoft.com/office/powerpoint/2010/main" val="9490258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Chris</a:t>
            </a:r>
          </a:p>
        </p:txBody>
      </p:sp>
      <p:sp>
        <p:nvSpPr>
          <p:cNvPr id="4" name="Slide Number Placeholder 3"/>
          <p:cNvSpPr>
            <a:spLocks noGrp="1"/>
          </p:cNvSpPr>
          <p:nvPr>
            <p:ph type="sldNum" sz="quarter" idx="5"/>
          </p:nvPr>
        </p:nvSpPr>
        <p:spPr/>
        <p:txBody>
          <a:bodyPr/>
          <a:lstStyle/>
          <a:p>
            <a:fld id="{22FBA550-EEEA-6D40-B2DC-28DA5551C6EB}" type="slidenum">
              <a:rPr lang="en-US" smtClean="0"/>
              <a:t>31</a:t>
            </a:fld>
            <a:endParaRPr lang="en-US"/>
          </a:p>
        </p:txBody>
      </p:sp>
    </p:spTree>
    <p:extLst>
      <p:ext uri="{BB962C8B-B14F-4D97-AF65-F5344CB8AC3E}">
        <p14:creationId xmlns:p14="http://schemas.microsoft.com/office/powerpoint/2010/main" val="2440005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Chris</a:t>
            </a:r>
          </a:p>
        </p:txBody>
      </p:sp>
      <p:sp>
        <p:nvSpPr>
          <p:cNvPr id="4" name="Slide Number Placeholder 3"/>
          <p:cNvSpPr>
            <a:spLocks noGrp="1"/>
          </p:cNvSpPr>
          <p:nvPr>
            <p:ph type="sldNum" sz="quarter" idx="5"/>
          </p:nvPr>
        </p:nvSpPr>
        <p:spPr/>
        <p:txBody>
          <a:bodyPr/>
          <a:lstStyle/>
          <a:p>
            <a:fld id="{22FBA550-EEEA-6D40-B2DC-28DA5551C6EB}" type="slidenum">
              <a:rPr lang="en-US" smtClean="0"/>
              <a:t>32</a:t>
            </a:fld>
            <a:endParaRPr lang="en-US"/>
          </a:p>
        </p:txBody>
      </p:sp>
    </p:spTree>
    <p:extLst>
      <p:ext uri="{BB962C8B-B14F-4D97-AF65-F5344CB8AC3E}">
        <p14:creationId xmlns:p14="http://schemas.microsoft.com/office/powerpoint/2010/main" val="1840983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2FBA550-EEEA-6D40-B2DC-28DA5551C6EB}" type="slidenum">
              <a:rPr lang="en-US" smtClean="0"/>
              <a:t>33</a:t>
            </a:fld>
            <a:endParaRPr lang="en-US"/>
          </a:p>
        </p:txBody>
      </p:sp>
    </p:spTree>
    <p:extLst>
      <p:ext uri="{BB962C8B-B14F-4D97-AF65-F5344CB8AC3E}">
        <p14:creationId xmlns:p14="http://schemas.microsoft.com/office/powerpoint/2010/main" val="35343998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Courtney</a:t>
            </a:r>
          </a:p>
        </p:txBody>
      </p:sp>
      <p:sp>
        <p:nvSpPr>
          <p:cNvPr id="4" name="Slide Number Placeholder 3"/>
          <p:cNvSpPr>
            <a:spLocks noGrp="1"/>
          </p:cNvSpPr>
          <p:nvPr>
            <p:ph type="sldNum" sz="quarter" idx="5"/>
          </p:nvPr>
        </p:nvSpPr>
        <p:spPr/>
        <p:txBody>
          <a:bodyPr/>
          <a:lstStyle/>
          <a:p>
            <a:fld id="{22FBA550-EEEA-6D40-B2DC-28DA5551C6EB}" type="slidenum">
              <a:rPr lang="en-US" smtClean="0"/>
              <a:t>34</a:t>
            </a:fld>
            <a:endParaRPr lang="en-US"/>
          </a:p>
        </p:txBody>
      </p:sp>
    </p:spTree>
    <p:extLst>
      <p:ext uri="{BB962C8B-B14F-4D97-AF65-F5344CB8AC3E}">
        <p14:creationId xmlns:p14="http://schemas.microsoft.com/office/powerpoint/2010/main" val="39957893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Courtney</a:t>
            </a:r>
          </a:p>
        </p:txBody>
      </p:sp>
      <p:sp>
        <p:nvSpPr>
          <p:cNvPr id="4" name="Slide Number Placeholder 3"/>
          <p:cNvSpPr>
            <a:spLocks noGrp="1"/>
          </p:cNvSpPr>
          <p:nvPr>
            <p:ph type="sldNum" sz="quarter" idx="5"/>
          </p:nvPr>
        </p:nvSpPr>
        <p:spPr/>
        <p:txBody>
          <a:bodyPr/>
          <a:lstStyle/>
          <a:p>
            <a:fld id="{22FBA550-EEEA-6D40-B2DC-28DA5551C6EB}" type="slidenum">
              <a:rPr lang="en-US" smtClean="0"/>
              <a:t>35</a:t>
            </a:fld>
            <a:endParaRPr lang="en-US"/>
          </a:p>
        </p:txBody>
      </p:sp>
    </p:spTree>
    <p:extLst>
      <p:ext uri="{BB962C8B-B14F-4D97-AF65-F5344CB8AC3E}">
        <p14:creationId xmlns:p14="http://schemas.microsoft.com/office/powerpoint/2010/main" val="9719513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Chris</a:t>
            </a:r>
          </a:p>
          <a:p>
            <a:endParaRPr lang="en-US" dirty="0"/>
          </a:p>
          <a:p>
            <a:pPr algn="l">
              <a:buFont typeface="+mj-lt"/>
              <a:buAutoNum type="arabicPeriod"/>
            </a:pPr>
            <a:r>
              <a:rPr lang="en-US" b="0" i="0" dirty="0">
                <a:solidFill>
                  <a:srgbClr val="374151"/>
                </a:solidFill>
                <a:effectLst/>
                <a:latin typeface="Söhne"/>
              </a:rPr>
              <a:t>The Colorado Supreme Court consolidated numerous cases involving the Indian Child Welfare Act (ICWA), reversing and abrogating decisions from the Colorado Court of Appeals.</a:t>
            </a:r>
          </a:p>
          <a:p>
            <a:pPr algn="l">
              <a:buFont typeface="+mj-lt"/>
              <a:buAutoNum type="arabicPeriod"/>
            </a:pPr>
            <a:r>
              <a:rPr lang="en-US" b="0" i="0" dirty="0">
                <a:solidFill>
                  <a:srgbClr val="374151"/>
                </a:solidFill>
                <a:effectLst/>
                <a:latin typeface="Söhne"/>
              </a:rPr>
              <a:t>The Court held that mere assertions of a child's Indian heritage, even when specifying a tribe or multiple tribes by name, are not enough to give a juvenile court "reason to know" that the child is an Indian child, but rather trigger the due diligence requirement in section 19-1-126(3).</a:t>
            </a:r>
          </a:p>
          <a:p>
            <a:pPr algn="l">
              <a:buFont typeface="+mj-lt"/>
              <a:buAutoNum type="arabicPeriod"/>
            </a:pPr>
            <a:r>
              <a:rPr lang="en-US" b="0" i="0" dirty="0">
                <a:solidFill>
                  <a:srgbClr val="374151"/>
                </a:solidFill>
                <a:effectLst/>
                <a:latin typeface="Söhne"/>
              </a:rPr>
              <a:t>The Court emphasized the significance of an ICWA determination, explaining that when it is applicable, it has a "cascade of ramifications."</a:t>
            </a:r>
          </a:p>
          <a:p>
            <a:pPr algn="l">
              <a:buFont typeface="+mj-lt"/>
              <a:buAutoNum type="arabicPeriod"/>
            </a:pPr>
            <a:r>
              <a:rPr lang="en-US" b="0" i="0" dirty="0">
                <a:solidFill>
                  <a:srgbClr val="374151"/>
                </a:solidFill>
                <a:effectLst/>
                <a:latin typeface="Söhne"/>
              </a:rPr>
              <a:t>The Court provided guidance on when ICWA's notice provisions apply, detailing the obligations of the petitioning party in a dependency and neglect proceeding and clarifying the interpretation of "reason to know."</a:t>
            </a:r>
          </a:p>
          <a:p>
            <a:endParaRPr lang="en-US" dirty="0"/>
          </a:p>
        </p:txBody>
      </p:sp>
      <p:sp>
        <p:nvSpPr>
          <p:cNvPr id="4" name="Slide Number Placeholder 3"/>
          <p:cNvSpPr>
            <a:spLocks noGrp="1"/>
          </p:cNvSpPr>
          <p:nvPr>
            <p:ph type="sldNum" sz="quarter" idx="5"/>
          </p:nvPr>
        </p:nvSpPr>
        <p:spPr/>
        <p:txBody>
          <a:bodyPr/>
          <a:lstStyle/>
          <a:p>
            <a:fld id="{22FBA550-EEEA-6D40-B2DC-28DA5551C6EB}" type="slidenum">
              <a:rPr lang="en-US" smtClean="0"/>
              <a:t>36</a:t>
            </a:fld>
            <a:endParaRPr lang="en-US"/>
          </a:p>
        </p:txBody>
      </p:sp>
    </p:spTree>
    <p:extLst>
      <p:ext uri="{BB962C8B-B14F-4D97-AF65-F5344CB8AC3E}">
        <p14:creationId xmlns:p14="http://schemas.microsoft.com/office/powerpoint/2010/main" val="15039797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Courtney</a:t>
            </a:r>
          </a:p>
        </p:txBody>
      </p:sp>
      <p:sp>
        <p:nvSpPr>
          <p:cNvPr id="4" name="Slide Number Placeholder 3"/>
          <p:cNvSpPr>
            <a:spLocks noGrp="1"/>
          </p:cNvSpPr>
          <p:nvPr>
            <p:ph type="sldNum" sz="quarter" idx="5"/>
          </p:nvPr>
        </p:nvSpPr>
        <p:spPr/>
        <p:txBody>
          <a:bodyPr/>
          <a:lstStyle/>
          <a:p>
            <a:fld id="{22FBA550-EEEA-6D40-B2DC-28DA5551C6EB}" type="slidenum">
              <a:rPr lang="en-US" smtClean="0"/>
              <a:t>37</a:t>
            </a:fld>
            <a:endParaRPr lang="en-US"/>
          </a:p>
        </p:txBody>
      </p:sp>
    </p:spTree>
    <p:extLst>
      <p:ext uri="{BB962C8B-B14F-4D97-AF65-F5344CB8AC3E}">
        <p14:creationId xmlns:p14="http://schemas.microsoft.com/office/powerpoint/2010/main" val="9529413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Courtney</a:t>
            </a:r>
          </a:p>
        </p:txBody>
      </p:sp>
      <p:sp>
        <p:nvSpPr>
          <p:cNvPr id="4" name="Slide Number Placeholder 3"/>
          <p:cNvSpPr>
            <a:spLocks noGrp="1"/>
          </p:cNvSpPr>
          <p:nvPr>
            <p:ph type="sldNum" sz="quarter" idx="5"/>
          </p:nvPr>
        </p:nvSpPr>
        <p:spPr/>
        <p:txBody>
          <a:bodyPr/>
          <a:lstStyle/>
          <a:p>
            <a:fld id="{22FBA550-EEEA-6D40-B2DC-28DA5551C6EB}" type="slidenum">
              <a:rPr lang="en-US" smtClean="0"/>
              <a:t>38</a:t>
            </a:fld>
            <a:endParaRPr lang="en-US"/>
          </a:p>
        </p:txBody>
      </p:sp>
    </p:spTree>
    <p:extLst>
      <p:ext uri="{BB962C8B-B14F-4D97-AF65-F5344CB8AC3E}">
        <p14:creationId xmlns:p14="http://schemas.microsoft.com/office/powerpoint/2010/main" val="28518860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FBA550-EEEA-6D40-B2DC-28DA5551C6EB}" type="slidenum">
              <a:rPr lang="en-US" smtClean="0"/>
              <a:t>39</a:t>
            </a:fld>
            <a:endParaRPr lang="en-US"/>
          </a:p>
        </p:txBody>
      </p:sp>
    </p:spTree>
    <p:extLst>
      <p:ext uri="{BB962C8B-B14F-4D97-AF65-F5344CB8AC3E}">
        <p14:creationId xmlns:p14="http://schemas.microsoft.com/office/powerpoint/2010/main" val="12527095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FBA550-EEEA-6D40-B2DC-28DA5551C6EB}" type="slidenum">
              <a:rPr lang="en-US" smtClean="0"/>
              <a:t>40</a:t>
            </a:fld>
            <a:endParaRPr lang="en-US"/>
          </a:p>
        </p:txBody>
      </p:sp>
    </p:spTree>
    <p:extLst>
      <p:ext uri="{BB962C8B-B14F-4D97-AF65-F5344CB8AC3E}">
        <p14:creationId xmlns:p14="http://schemas.microsoft.com/office/powerpoint/2010/main" val="4084736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FBA550-EEEA-6D40-B2DC-28DA5551C6EB}" type="slidenum">
              <a:rPr lang="en-US" smtClean="0"/>
              <a:t>4</a:t>
            </a:fld>
            <a:endParaRPr lang="en-US"/>
          </a:p>
        </p:txBody>
      </p:sp>
    </p:spTree>
    <p:extLst>
      <p:ext uri="{BB962C8B-B14F-4D97-AF65-F5344CB8AC3E}">
        <p14:creationId xmlns:p14="http://schemas.microsoft.com/office/powerpoint/2010/main" val="500421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Chris case</a:t>
            </a:r>
          </a:p>
        </p:txBody>
      </p:sp>
      <p:sp>
        <p:nvSpPr>
          <p:cNvPr id="4" name="Slide Number Placeholder 3"/>
          <p:cNvSpPr>
            <a:spLocks noGrp="1"/>
          </p:cNvSpPr>
          <p:nvPr>
            <p:ph type="sldNum" sz="quarter" idx="5"/>
          </p:nvPr>
        </p:nvSpPr>
        <p:spPr/>
        <p:txBody>
          <a:bodyPr/>
          <a:lstStyle/>
          <a:p>
            <a:fld id="{22FBA550-EEEA-6D40-B2DC-28DA5551C6EB}" type="slidenum">
              <a:rPr lang="en-US" smtClean="0"/>
              <a:t>5</a:t>
            </a:fld>
            <a:endParaRPr lang="en-US"/>
          </a:p>
        </p:txBody>
      </p:sp>
    </p:spTree>
    <p:extLst>
      <p:ext uri="{BB962C8B-B14F-4D97-AF65-F5344CB8AC3E}">
        <p14:creationId xmlns:p14="http://schemas.microsoft.com/office/powerpoint/2010/main" val="652596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Courtney</a:t>
            </a:r>
          </a:p>
        </p:txBody>
      </p:sp>
      <p:sp>
        <p:nvSpPr>
          <p:cNvPr id="4" name="Slide Number Placeholder 3"/>
          <p:cNvSpPr>
            <a:spLocks noGrp="1"/>
          </p:cNvSpPr>
          <p:nvPr>
            <p:ph type="sldNum" sz="quarter" idx="5"/>
          </p:nvPr>
        </p:nvSpPr>
        <p:spPr/>
        <p:txBody>
          <a:bodyPr/>
          <a:lstStyle/>
          <a:p>
            <a:fld id="{22FBA550-EEEA-6D40-B2DC-28DA5551C6EB}" type="slidenum">
              <a:rPr lang="en-US" smtClean="0"/>
              <a:t>6</a:t>
            </a:fld>
            <a:endParaRPr lang="en-US"/>
          </a:p>
        </p:txBody>
      </p:sp>
    </p:spTree>
    <p:extLst>
      <p:ext uri="{BB962C8B-B14F-4D97-AF65-F5344CB8AC3E}">
        <p14:creationId xmlns:p14="http://schemas.microsoft.com/office/powerpoint/2010/main" val="3394213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CHRIS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Source Sans Pro" panose="020B0503030403020204" pitchFamily="34" charset="0"/>
              </a:rPr>
              <a:t>“Wife testified that, in her position, she was eligible to receive bonuses from an annual incentive plan (referred to by the parties as the AIP) and a supplemental incentive plan (referred to by the parties as the SIP).”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Source Sans Pro" panose="020B0503030403020204" pitchFamily="34" charset="0"/>
              </a:rPr>
              <a:t>Bonuses were discretionary and not guaranteed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Source Sans Pro" panose="020B0503030403020204" pitchFamily="34" charset="0"/>
              </a:rPr>
              <a:t>At the time of permanent orders, bonus had not yet been decided.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Source Sans Pro" panose="020B0503030403020204" pitchFamily="34" charset="0"/>
              </a:rPr>
              <a:t>Wife had received an AIP bonus every year since 2010. Wife had received a SIP bonus every year but 2016 since 2012.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b="0" i="1" dirty="0">
                <a:solidFill>
                  <a:srgbClr val="000000"/>
                </a:solidFill>
                <a:effectLst/>
                <a:latin typeface="Source Sans Pro" panose="020B0503030403020204" pitchFamily="34" charset="0"/>
              </a:rPr>
              <a:t>In re Marriage of Turner</a:t>
            </a:r>
            <a:r>
              <a:rPr lang="en-US" b="0" i="0" dirty="0">
                <a:solidFill>
                  <a:srgbClr val="000000"/>
                </a:solidFill>
                <a:effectLst/>
                <a:latin typeface="Source Sans Pro" panose="020B0503030403020204" pitchFamily="34" charset="0"/>
              </a:rPr>
              <a:t>, 2022 COA 39, ¶ 4</a:t>
            </a:r>
          </a:p>
          <a:p>
            <a:endParaRPr lang="en-US" dirty="0"/>
          </a:p>
          <a:p>
            <a:pPr algn="l">
              <a:buFont typeface="Arial" panose="020B0604020202020204" pitchFamily="34" charset="0"/>
              <a:buChar char="•"/>
            </a:pPr>
            <a:r>
              <a:rPr lang="en-US" b="0" i="0" dirty="0">
                <a:solidFill>
                  <a:srgbClr val="374151"/>
                </a:solidFill>
                <a:effectLst/>
                <a:latin typeface="Söhne"/>
              </a:rPr>
              <a:t>Appellate Court ruled that potential year-end bonuses are not considered marital property if the right to the bonus is not contractually enforceable at the time of the permanent orders hearing.</a:t>
            </a:r>
          </a:p>
          <a:p>
            <a:pPr algn="l">
              <a:buFont typeface="Arial" panose="020B0604020202020204" pitchFamily="34" charset="0"/>
              <a:buChar char="•"/>
            </a:pPr>
            <a:r>
              <a:rPr lang="en-US" b="0" i="0" dirty="0">
                <a:solidFill>
                  <a:srgbClr val="374151"/>
                </a:solidFill>
                <a:effectLst/>
                <a:latin typeface="Söhne"/>
              </a:rPr>
              <a:t>The court applied the analysis used in stock option and vacation pay cases, focusing on whether the spouse has an enforceable right to receive a benefit.</a:t>
            </a:r>
          </a:p>
          <a:p>
            <a:pPr algn="l">
              <a:buFont typeface="Arial" panose="020B0604020202020204" pitchFamily="34" charset="0"/>
              <a:buChar char="•"/>
            </a:pPr>
            <a:r>
              <a:rPr lang="en-US" b="0" i="0" dirty="0">
                <a:solidFill>
                  <a:srgbClr val="374151"/>
                </a:solidFill>
                <a:effectLst/>
                <a:latin typeface="Söhne"/>
              </a:rPr>
              <a:t>Wife's two bonus plans lacked enforceable rights; the district court determined there was no property right, and the appellate court affirmed this decision.</a:t>
            </a:r>
          </a:p>
          <a:p>
            <a:pPr algn="l">
              <a:buFont typeface="Arial" panose="020B0604020202020204" pitchFamily="34" charset="0"/>
              <a:buChar char="•"/>
            </a:pPr>
            <a:r>
              <a:rPr lang="en-US" b="0" i="0" dirty="0">
                <a:solidFill>
                  <a:srgbClr val="374151"/>
                </a:solidFill>
                <a:effectLst/>
                <a:latin typeface="Söhne"/>
              </a:rPr>
              <a:t>The court held that only enforceable rights are considered property for the purposes of section 14-10-113, while speculative interests are mere expectancies and not subject to division in the dissolution proceeding.</a:t>
            </a:r>
          </a:p>
          <a:p>
            <a:endParaRPr lang="en-US" dirty="0"/>
          </a:p>
        </p:txBody>
      </p:sp>
      <p:sp>
        <p:nvSpPr>
          <p:cNvPr id="4" name="Slide Number Placeholder 3"/>
          <p:cNvSpPr>
            <a:spLocks noGrp="1"/>
          </p:cNvSpPr>
          <p:nvPr>
            <p:ph type="sldNum" sz="quarter" idx="5"/>
          </p:nvPr>
        </p:nvSpPr>
        <p:spPr/>
        <p:txBody>
          <a:bodyPr/>
          <a:lstStyle/>
          <a:p>
            <a:fld id="{22FBA550-EEEA-6D40-B2DC-28DA5551C6EB}" type="slidenum">
              <a:rPr lang="en-US" smtClean="0"/>
              <a:t>7</a:t>
            </a:fld>
            <a:endParaRPr lang="en-US"/>
          </a:p>
        </p:txBody>
      </p:sp>
    </p:spTree>
    <p:extLst>
      <p:ext uri="{BB962C8B-B14F-4D97-AF65-F5344CB8AC3E}">
        <p14:creationId xmlns:p14="http://schemas.microsoft.com/office/powerpoint/2010/main" val="114974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FBA550-EEEA-6D40-B2DC-28DA5551C6EB}" type="slidenum">
              <a:rPr lang="en-US" smtClean="0"/>
              <a:t>8</a:t>
            </a:fld>
            <a:endParaRPr lang="en-US"/>
          </a:p>
        </p:txBody>
      </p:sp>
    </p:spTree>
    <p:extLst>
      <p:ext uri="{BB962C8B-B14F-4D97-AF65-F5344CB8AC3E}">
        <p14:creationId xmlns:p14="http://schemas.microsoft.com/office/powerpoint/2010/main" val="67885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Courtney</a:t>
            </a:r>
          </a:p>
        </p:txBody>
      </p:sp>
      <p:sp>
        <p:nvSpPr>
          <p:cNvPr id="4" name="Slide Number Placeholder 3"/>
          <p:cNvSpPr>
            <a:spLocks noGrp="1"/>
          </p:cNvSpPr>
          <p:nvPr>
            <p:ph type="sldNum" sz="quarter" idx="10"/>
          </p:nvPr>
        </p:nvSpPr>
        <p:spPr/>
        <p:txBody>
          <a:bodyPr/>
          <a:lstStyle/>
          <a:p>
            <a:fld id="{22FBA550-EEEA-6D40-B2DC-28DA5551C6EB}" type="slidenum">
              <a:rPr lang="en-US" smtClean="0"/>
              <a:t>9</a:t>
            </a:fld>
            <a:endParaRPr lang="en-US"/>
          </a:p>
        </p:txBody>
      </p:sp>
    </p:spTree>
    <p:extLst>
      <p:ext uri="{BB962C8B-B14F-4D97-AF65-F5344CB8AC3E}">
        <p14:creationId xmlns:p14="http://schemas.microsoft.com/office/powerpoint/2010/main" val="670156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4AB02A5-4FE5-49D9-9E24-09F23B90C450}" type="datetimeFigureOut">
              <a:rPr lang="en-US" smtClean="0"/>
              <a:pPr/>
              <a:t>1/18/24</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1320142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12A3F9-4F4D-5F40-8897-04504E995B51}" type="datetimeFigureOut">
              <a:rPr lang="en-US" smtClean="0"/>
              <a:pPr/>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995BB-02A0-704A-970E-46C575526D30}" type="slidenum">
              <a:rPr lang="en-US" smtClean="0"/>
              <a:pPr/>
              <a:t>‹#›</a:t>
            </a:fld>
            <a:endParaRPr lang="en-US"/>
          </a:p>
        </p:txBody>
      </p:sp>
    </p:spTree>
    <p:extLst>
      <p:ext uri="{BB962C8B-B14F-4D97-AF65-F5344CB8AC3E}">
        <p14:creationId xmlns:p14="http://schemas.microsoft.com/office/powerpoint/2010/main" val="2411420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12A3F9-4F4D-5F40-8897-04504E995B51}" type="datetimeFigureOut">
              <a:rPr lang="en-US" smtClean="0"/>
              <a:pPr/>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995BB-02A0-704A-970E-46C575526D30}" type="slidenum">
              <a:rPr lang="en-US" smtClean="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411947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12A3F9-4F4D-5F40-8897-04504E995B51}" type="datetimeFigureOut">
              <a:rPr lang="en-US" smtClean="0"/>
              <a:pPr/>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995BB-02A0-704A-970E-46C575526D30}" type="slidenum">
              <a:rPr lang="en-US" smtClean="0"/>
              <a:pPr/>
              <a:t>‹#›</a:t>
            </a:fld>
            <a:endParaRPr lang="en-US"/>
          </a:p>
        </p:txBody>
      </p:sp>
    </p:spTree>
    <p:extLst>
      <p:ext uri="{BB962C8B-B14F-4D97-AF65-F5344CB8AC3E}">
        <p14:creationId xmlns:p14="http://schemas.microsoft.com/office/powerpoint/2010/main" val="944699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12A3F9-4F4D-5F40-8897-04504E995B51}" type="datetimeFigureOut">
              <a:rPr lang="en-US" smtClean="0"/>
              <a:pPr/>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995BB-02A0-704A-970E-46C575526D30}"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66193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12A3F9-4F4D-5F40-8897-04504E995B51}" type="datetimeFigureOut">
              <a:rPr lang="en-US" smtClean="0"/>
              <a:pPr/>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995BB-02A0-704A-970E-46C575526D30}" type="slidenum">
              <a:rPr lang="en-US" smtClean="0"/>
              <a:pPr/>
              <a:t>‹#›</a:t>
            </a:fld>
            <a:endParaRPr lang="en-US"/>
          </a:p>
        </p:txBody>
      </p:sp>
    </p:spTree>
    <p:extLst>
      <p:ext uri="{BB962C8B-B14F-4D97-AF65-F5344CB8AC3E}">
        <p14:creationId xmlns:p14="http://schemas.microsoft.com/office/powerpoint/2010/main" val="2365626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12A3F9-4F4D-5F40-8897-04504E995B51}" type="datetimeFigureOut">
              <a:rPr lang="en-US" smtClean="0"/>
              <a:pPr/>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995BB-02A0-704A-970E-46C575526D30}" type="slidenum">
              <a:rPr lang="en-US" smtClean="0"/>
              <a:pPr/>
              <a:t>‹#›</a:t>
            </a:fld>
            <a:endParaRPr lang="en-US"/>
          </a:p>
        </p:txBody>
      </p:sp>
    </p:spTree>
    <p:extLst>
      <p:ext uri="{BB962C8B-B14F-4D97-AF65-F5344CB8AC3E}">
        <p14:creationId xmlns:p14="http://schemas.microsoft.com/office/powerpoint/2010/main" val="2185932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12A3F9-4F4D-5F40-8897-04504E995B51}" type="datetimeFigureOut">
              <a:rPr lang="en-US" smtClean="0"/>
              <a:pPr/>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995BB-02A0-704A-970E-46C575526D30}" type="slidenum">
              <a:rPr lang="en-US" smtClean="0"/>
              <a:pPr/>
              <a:t>‹#›</a:t>
            </a:fld>
            <a:endParaRPr lang="en-US"/>
          </a:p>
        </p:txBody>
      </p:sp>
    </p:spTree>
    <p:extLst>
      <p:ext uri="{BB962C8B-B14F-4D97-AF65-F5344CB8AC3E}">
        <p14:creationId xmlns:p14="http://schemas.microsoft.com/office/powerpoint/2010/main" val="56562419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12A3F9-4F4D-5F40-8897-04504E995B51}" type="datetimeFigureOut">
              <a:rPr lang="en-US" smtClean="0"/>
              <a:pPr/>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995BB-02A0-704A-970E-46C575526D30}" type="slidenum">
              <a:rPr lang="en-US" smtClean="0"/>
              <a:pPr/>
              <a:t>‹#›</a:t>
            </a:fld>
            <a:endParaRPr lang="en-US"/>
          </a:p>
        </p:txBody>
      </p:sp>
    </p:spTree>
    <p:extLst>
      <p:ext uri="{BB962C8B-B14F-4D97-AF65-F5344CB8AC3E}">
        <p14:creationId xmlns:p14="http://schemas.microsoft.com/office/powerpoint/2010/main" val="2340354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EC39E5-0C0E-4107-B90D-3D2C95AA33ED}" type="datetime1">
              <a:rPr lang="en-US" smtClean="0"/>
              <a:pPr/>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670A80-E872-44E8-BC8C-884F2AA07922}" type="slidenum">
              <a:rPr lang="en-US" smtClean="0"/>
              <a:pPr/>
              <a:t>‹#›</a:t>
            </a:fld>
            <a:endParaRPr lang="en-US"/>
          </a:p>
        </p:txBody>
      </p:sp>
    </p:spTree>
    <p:extLst>
      <p:ext uri="{BB962C8B-B14F-4D97-AF65-F5344CB8AC3E}">
        <p14:creationId xmlns:p14="http://schemas.microsoft.com/office/powerpoint/2010/main" val="123971181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412A3F9-4F4D-5F40-8897-04504E995B51}" type="datetimeFigureOut">
              <a:rPr lang="en-US" smtClean="0"/>
              <a:pPr/>
              <a:t>1/18/24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995BB-02A0-704A-970E-46C575526D30}" type="slidenum">
              <a:rPr lang="en-US" smtClean="0"/>
              <a:pPr/>
              <a:t>‹#›</a:t>
            </a:fld>
            <a:endParaRPr lang="en-US"/>
          </a:p>
        </p:txBody>
      </p:sp>
    </p:spTree>
    <p:extLst>
      <p:ext uri="{BB962C8B-B14F-4D97-AF65-F5344CB8AC3E}">
        <p14:creationId xmlns:p14="http://schemas.microsoft.com/office/powerpoint/2010/main" val="412594020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412A3F9-4F4D-5F40-8897-04504E995B51}" type="datetimeFigureOut">
              <a:rPr lang="en-US" smtClean="0"/>
              <a:pPr/>
              <a:t>1/18/24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B995BB-02A0-704A-970E-46C575526D30}" type="slidenum">
              <a:rPr lang="en-US" smtClean="0"/>
              <a:pPr/>
              <a:t>‹#›</a:t>
            </a:fld>
            <a:endParaRPr lang="en-US"/>
          </a:p>
        </p:txBody>
      </p:sp>
    </p:spTree>
    <p:extLst>
      <p:ext uri="{BB962C8B-B14F-4D97-AF65-F5344CB8AC3E}">
        <p14:creationId xmlns:p14="http://schemas.microsoft.com/office/powerpoint/2010/main" val="3623958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412A3F9-4F4D-5F40-8897-04504E995B51}" type="datetimeFigureOut">
              <a:rPr lang="en-US" smtClean="0"/>
              <a:pPr/>
              <a:t>1/18/24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B995BB-02A0-704A-970E-46C575526D30}" type="slidenum">
              <a:rPr lang="en-US" smtClean="0"/>
              <a:pPr/>
              <a:t>‹#›</a:t>
            </a:fld>
            <a:endParaRPr lang="en-US"/>
          </a:p>
        </p:txBody>
      </p:sp>
    </p:spTree>
    <p:extLst>
      <p:ext uri="{BB962C8B-B14F-4D97-AF65-F5344CB8AC3E}">
        <p14:creationId xmlns:p14="http://schemas.microsoft.com/office/powerpoint/2010/main" val="427115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12A3F9-4F4D-5F40-8897-04504E995B51}" type="datetimeFigureOut">
              <a:rPr lang="en-US" smtClean="0"/>
              <a:pPr/>
              <a:t>1/18/24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B995BB-02A0-704A-970E-46C575526D30}" type="slidenum">
              <a:rPr lang="en-US" smtClean="0"/>
              <a:pPr/>
              <a:t>‹#›</a:t>
            </a:fld>
            <a:endParaRPr lang="en-US"/>
          </a:p>
        </p:txBody>
      </p:sp>
    </p:spTree>
    <p:extLst>
      <p:ext uri="{BB962C8B-B14F-4D97-AF65-F5344CB8AC3E}">
        <p14:creationId xmlns:p14="http://schemas.microsoft.com/office/powerpoint/2010/main" val="419155471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12A3F9-4F4D-5F40-8897-04504E995B51}" type="datetimeFigureOut">
              <a:rPr lang="en-US" smtClean="0"/>
              <a:pPr/>
              <a:t>1/18/24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995BB-02A0-704A-970E-46C575526D30}" type="slidenum">
              <a:rPr lang="en-US" smtClean="0"/>
              <a:pPr/>
              <a:t>‹#›</a:t>
            </a:fld>
            <a:endParaRPr lang="en-US"/>
          </a:p>
        </p:txBody>
      </p:sp>
    </p:spTree>
    <p:extLst>
      <p:ext uri="{BB962C8B-B14F-4D97-AF65-F5344CB8AC3E}">
        <p14:creationId xmlns:p14="http://schemas.microsoft.com/office/powerpoint/2010/main" val="92702406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12A3F9-4F4D-5F40-8897-04504E995B51}" type="datetimeFigureOut">
              <a:rPr lang="en-US" smtClean="0"/>
              <a:pPr/>
              <a:t>1/18/24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995BB-02A0-704A-970E-46C575526D30}" type="slidenum">
              <a:rPr lang="en-US" smtClean="0"/>
              <a:pPr/>
              <a:t>‹#›</a:t>
            </a:fld>
            <a:endParaRPr lang="en-US"/>
          </a:p>
        </p:txBody>
      </p:sp>
    </p:spTree>
    <p:extLst>
      <p:ext uri="{BB962C8B-B14F-4D97-AF65-F5344CB8AC3E}">
        <p14:creationId xmlns:p14="http://schemas.microsoft.com/office/powerpoint/2010/main" val="4133737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412A3F9-4F4D-5F40-8897-04504E995B51}" type="datetimeFigureOut">
              <a:rPr lang="en-US" smtClean="0"/>
              <a:pPr/>
              <a:t>1/18/24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BB995BB-02A0-704A-970E-46C575526D30}" type="slidenum">
              <a:rPr lang="en-US" smtClean="0"/>
              <a:pPr/>
              <a:t>‹#›</a:t>
            </a:fld>
            <a:endParaRPr lang="en-US"/>
          </a:p>
        </p:txBody>
      </p:sp>
    </p:spTree>
    <p:extLst>
      <p:ext uri="{BB962C8B-B14F-4D97-AF65-F5344CB8AC3E}">
        <p14:creationId xmlns:p14="http://schemas.microsoft.com/office/powerpoint/2010/main" val="1887835819"/>
      </p:ext>
    </p:extLst>
  </p:cSld>
  <p:clrMap bg1="lt1" tx1="dk1" bg2="lt2" tx2="dk2" accent1="accent1" accent2="accent2" accent3="accent3" accent4="accent4" accent5="accent5" accent6="accent6" hlink="hlink" folHlink="folHlink"/>
  <p:sldLayoutIdLst>
    <p:sldLayoutId id="2147484888" r:id="rId1"/>
    <p:sldLayoutId id="2147484889" r:id="rId2"/>
    <p:sldLayoutId id="2147484890" r:id="rId3"/>
    <p:sldLayoutId id="2147484891" r:id="rId4"/>
    <p:sldLayoutId id="2147484892" r:id="rId5"/>
    <p:sldLayoutId id="2147484893" r:id="rId6"/>
    <p:sldLayoutId id="2147484894" r:id="rId7"/>
    <p:sldLayoutId id="2147484895" r:id="rId8"/>
    <p:sldLayoutId id="2147484896" r:id="rId9"/>
    <p:sldLayoutId id="2147484897" r:id="rId10"/>
    <p:sldLayoutId id="2147484898" r:id="rId11"/>
    <p:sldLayoutId id="2147484899" r:id="rId12"/>
    <p:sldLayoutId id="2147484900" r:id="rId13"/>
    <p:sldLayoutId id="2147484901" r:id="rId14"/>
    <p:sldLayoutId id="2147484902" r:id="rId15"/>
    <p:sldLayoutId id="214748490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territoriosociales.blogspot.com/2018/10/activity-american-revolution-working.html"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03160" y="426000"/>
            <a:ext cx="8182230" cy="1510301"/>
          </a:xfrm>
        </p:spPr>
        <p:txBody>
          <a:bodyPr anchor="ctr">
            <a:normAutofit/>
          </a:bodyPr>
          <a:lstStyle/>
          <a:p>
            <a:pPr algn="ctr"/>
            <a:r>
              <a:rPr lang="en-US" sz="4000" dirty="0">
                <a:solidFill>
                  <a:schemeClr val="tx1"/>
                </a:solidFill>
                <a:latin typeface="Merriweather" panose="02000000000000000000" pitchFamily="2" charset="0"/>
                <a:cs typeface="Merriweather" panose="02000000000000000000" pitchFamily="2" charset="0"/>
              </a:rPr>
              <a:t>2024 Winter Case Law Update</a:t>
            </a:r>
          </a:p>
        </p:txBody>
      </p:sp>
      <p:sp>
        <p:nvSpPr>
          <p:cNvPr id="5" name="TextBox 4">
            <a:extLst>
              <a:ext uri="{FF2B5EF4-FFF2-40B4-BE49-F238E27FC236}">
                <a16:creationId xmlns:a16="http://schemas.microsoft.com/office/drawing/2014/main" id="{A10E5E65-422B-9C40-BF15-B123668B9864}"/>
              </a:ext>
            </a:extLst>
          </p:cNvPr>
          <p:cNvSpPr txBox="1"/>
          <p:nvPr/>
        </p:nvSpPr>
        <p:spPr>
          <a:xfrm>
            <a:off x="3460388" y="2653104"/>
            <a:ext cx="5267789" cy="923330"/>
          </a:xfrm>
          <a:prstGeom prst="rect">
            <a:avLst/>
          </a:prstGeom>
          <a:noFill/>
        </p:spPr>
        <p:txBody>
          <a:bodyPr wrap="none" rtlCol="0">
            <a:spAutoFit/>
          </a:bodyPr>
          <a:lstStyle/>
          <a:p>
            <a:pPr algn="ctr"/>
            <a:endParaRPr lang="en-US" dirty="0">
              <a:latin typeface="Merriweather" panose="02000000000000000000" pitchFamily="2" charset="0"/>
              <a:cs typeface="Merriweather" panose="02000000000000000000" pitchFamily="2" charset="0"/>
            </a:endParaRPr>
          </a:p>
          <a:p>
            <a:pPr algn="ctr"/>
            <a:r>
              <a:rPr lang="en-US" dirty="0">
                <a:latin typeface="Merriweather" panose="02000000000000000000" pitchFamily="2" charset="0"/>
                <a:cs typeface="Merriweather" panose="02000000000000000000" pitchFamily="2" charset="0"/>
              </a:rPr>
              <a:t>Christopher Griffiths &amp; Courtney </a:t>
            </a:r>
            <a:r>
              <a:rPr lang="en-US" dirty="0" err="1">
                <a:latin typeface="Merriweather" panose="02000000000000000000" pitchFamily="2" charset="0"/>
                <a:cs typeface="Merriweather" panose="02000000000000000000" pitchFamily="2" charset="0"/>
              </a:rPr>
              <a:t>McConomy</a:t>
            </a:r>
            <a:endParaRPr lang="en-US" dirty="0">
              <a:latin typeface="Merriweather" panose="02000000000000000000" pitchFamily="2" charset="0"/>
              <a:cs typeface="Merriweather" panose="02000000000000000000" pitchFamily="2" charset="0"/>
            </a:endParaRPr>
          </a:p>
          <a:p>
            <a:pPr algn="ctr"/>
            <a:r>
              <a:rPr lang="en-US" dirty="0">
                <a:latin typeface="Merriweather" panose="02000000000000000000" pitchFamily="2" charset="0"/>
                <a:cs typeface="Merriweather" panose="02000000000000000000" pitchFamily="2" charset="0"/>
              </a:rPr>
              <a:t>January 19, 2024</a:t>
            </a:r>
          </a:p>
        </p:txBody>
      </p:sp>
      <p:pic>
        <p:nvPicPr>
          <p:cNvPr id="18" name="Picture 17" descr="Logo, company name&#10;&#10;Description automatically generated">
            <a:extLst>
              <a:ext uri="{FF2B5EF4-FFF2-40B4-BE49-F238E27FC236}">
                <a16:creationId xmlns:a16="http://schemas.microsoft.com/office/drawing/2014/main" id="{7AC97811-F357-89D7-339D-64005F1C5CCB}"/>
              </a:ext>
            </a:extLst>
          </p:cNvPr>
          <p:cNvPicPr>
            <a:picLocks noChangeAspect="1"/>
          </p:cNvPicPr>
          <p:nvPr/>
        </p:nvPicPr>
        <p:blipFill rotWithShape="1">
          <a:blip r:embed="rId3"/>
          <a:srcRect t="20822" b="32678"/>
          <a:stretch/>
        </p:blipFill>
        <p:spPr>
          <a:xfrm>
            <a:off x="5822421" y="4380819"/>
            <a:ext cx="3038150" cy="999592"/>
          </a:xfrm>
          <a:prstGeom prst="rect">
            <a:avLst/>
          </a:prstGeom>
        </p:spPr>
      </p:pic>
      <p:pic>
        <p:nvPicPr>
          <p:cNvPr id="20" name="Picture 19" descr="Text&#10;&#10;Description automatically generated">
            <a:extLst>
              <a:ext uri="{FF2B5EF4-FFF2-40B4-BE49-F238E27FC236}">
                <a16:creationId xmlns:a16="http://schemas.microsoft.com/office/drawing/2014/main" id="{1C127D44-4659-D3EE-276F-DDCA19F9A359}"/>
              </a:ext>
            </a:extLst>
          </p:cNvPr>
          <p:cNvPicPr>
            <a:picLocks noChangeAspect="1"/>
          </p:cNvPicPr>
          <p:nvPr/>
        </p:nvPicPr>
        <p:blipFill>
          <a:blip r:embed="rId4"/>
          <a:stretch>
            <a:fillRect/>
          </a:stretch>
        </p:blipFill>
        <p:spPr>
          <a:xfrm>
            <a:off x="2883567" y="4300911"/>
            <a:ext cx="2667000" cy="1079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06605" y="816638"/>
            <a:ext cx="2525519" cy="5224724"/>
          </a:xfrm>
        </p:spPr>
        <p:txBody>
          <a:bodyPr anchor="ctr">
            <a:normAutofit/>
          </a:bodyPr>
          <a:lstStyle/>
          <a:p>
            <a:r>
              <a:rPr lang="en-US" dirty="0"/>
              <a:t>Child Support</a:t>
            </a:r>
          </a:p>
        </p:txBody>
      </p:sp>
      <p:sp>
        <p:nvSpPr>
          <p:cNvPr id="7" name="Content Placeholder 6">
            <a:extLst>
              <a:ext uri="{FF2B5EF4-FFF2-40B4-BE49-F238E27FC236}">
                <a16:creationId xmlns:a16="http://schemas.microsoft.com/office/drawing/2014/main" id="{FD3F6735-B921-0314-F2B8-77140694BE7A}"/>
              </a:ext>
            </a:extLst>
          </p:cNvPr>
          <p:cNvSpPr>
            <a:spLocks noGrp="1"/>
          </p:cNvSpPr>
          <p:nvPr>
            <p:ph idx="1"/>
          </p:nvPr>
        </p:nvSpPr>
        <p:spPr>
          <a:xfrm>
            <a:off x="5014726" y="816638"/>
            <a:ext cx="3464779" cy="5224724"/>
          </a:xfrm>
        </p:spPr>
        <p:txBody>
          <a:bodyPr anchor="ctr">
            <a:normAutofit/>
          </a:bodyPr>
          <a:lstStyle/>
          <a:p>
            <a:r>
              <a:rPr lang="en-US" dirty="0"/>
              <a:t>None</a:t>
            </a:r>
          </a:p>
          <a:p>
            <a:endParaRPr lang="en-US" dirty="0"/>
          </a:p>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52C07-5FAA-E94F-95FD-CFF69864B368}"/>
              </a:ext>
            </a:extLst>
          </p:cNvPr>
          <p:cNvSpPr>
            <a:spLocks noGrp="1"/>
          </p:cNvSpPr>
          <p:nvPr>
            <p:ph type="title"/>
          </p:nvPr>
        </p:nvSpPr>
        <p:spPr>
          <a:xfrm>
            <a:off x="2006605" y="816638"/>
            <a:ext cx="2525519" cy="5224724"/>
          </a:xfrm>
        </p:spPr>
        <p:txBody>
          <a:bodyPr anchor="ctr">
            <a:normAutofit/>
          </a:bodyPr>
          <a:lstStyle/>
          <a:p>
            <a:r>
              <a:rPr lang="en-US" sz="2500" dirty="0"/>
              <a:t>Parental Responsibilities</a:t>
            </a:r>
            <a:br>
              <a:rPr lang="en-US" sz="2500" dirty="0"/>
            </a:br>
            <a:endParaRPr lang="en-US" sz="2500" dirty="0"/>
          </a:p>
        </p:txBody>
      </p:sp>
      <p:sp>
        <p:nvSpPr>
          <p:cNvPr id="5" name="Content Placeholder 4">
            <a:extLst>
              <a:ext uri="{FF2B5EF4-FFF2-40B4-BE49-F238E27FC236}">
                <a16:creationId xmlns:a16="http://schemas.microsoft.com/office/drawing/2014/main" id="{DA2CD898-DBEF-B2B1-D53B-80BC0DE15184}"/>
              </a:ext>
            </a:extLst>
          </p:cNvPr>
          <p:cNvSpPr>
            <a:spLocks noGrp="1"/>
          </p:cNvSpPr>
          <p:nvPr>
            <p:ph idx="1"/>
          </p:nvPr>
        </p:nvSpPr>
        <p:spPr>
          <a:xfrm>
            <a:off x="5014726" y="816638"/>
            <a:ext cx="3464779" cy="5224724"/>
          </a:xfrm>
        </p:spPr>
        <p:txBody>
          <a:bodyPr anchor="ctr">
            <a:normAutofit/>
          </a:bodyPr>
          <a:lstStyle/>
          <a:p>
            <a:pPr indent="-228600">
              <a:spcAft>
                <a:spcPts val="600"/>
              </a:spcAft>
              <a:buFont typeface="Arial" panose="020B0604020202020204" pitchFamily="34" charset="0"/>
              <a:buChar char="•"/>
            </a:pPr>
            <a:endParaRPr lang="en-US" dirty="0"/>
          </a:p>
          <a:p>
            <a:pPr indent="-228600">
              <a:spcAft>
                <a:spcPts val="600"/>
              </a:spcAft>
              <a:buFont typeface="Arial" panose="020B0604020202020204" pitchFamily="34" charset="0"/>
              <a:buChar char="•"/>
            </a:pPr>
            <a:r>
              <a:rPr lang="en-US" dirty="0"/>
              <a:t>IRM Gonzalez Morales &amp; </a:t>
            </a:r>
            <a:r>
              <a:rPr lang="en-US" dirty="0" err="1"/>
              <a:t>Meixueiro</a:t>
            </a:r>
            <a:endParaRPr lang="en-US" dirty="0"/>
          </a:p>
          <a:p>
            <a:pPr indent="-228600">
              <a:spcAft>
                <a:spcPts val="600"/>
              </a:spcAft>
              <a:buFont typeface="Arial" panose="020B0604020202020204" pitchFamily="34" charset="0"/>
              <a:buChar char="•"/>
            </a:pPr>
            <a:r>
              <a:rPr lang="en-US" dirty="0"/>
              <a:t>People in interest of C.D.P.</a:t>
            </a:r>
          </a:p>
          <a:p>
            <a:pPr indent="-228600">
              <a:spcAft>
                <a:spcPts val="600"/>
              </a:spcAft>
              <a:buFont typeface="Arial" panose="020B0604020202020204" pitchFamily="34" charset="0"/>
              <a:buChar char="•"/>
            </a:pPr>
            <a:r>
              <a:rPr lang="en-US" dirty="0"/>
              <a:t>IRM </a:t>
            </a:r>
            <a:r>
              <a:rPr lang="en-US" dirty="0" err="1"/>
              <a:t>Badawiyeh</a:t>
            </a:r>
            <a:endParaRPr lang="en-US" dirty="0"/>
          </a:p>
          <a:p>
            <a:pPr indent="-228600">
              <a:spcAft>
                <a:spcPts val="600"/>
              </a:spcAft>
              <a:buFont typeface="Arial" panose="020B0604020202020204" pitchFamily="34" charset="0"/>
              <a:buChar char="•"/>
            </a:pPr>
            <a:r>
              <a:rPr lang="en-US" dirty="0"/>
              <a:t>In Re S.Z.S.</a:t>
            </a:r>
          </a:p>
          <a:p>
            <a:pPr indent="-228600">
              <a:spcAft>
                <a:spcPts val="600"/>
              </a:spcAft>
              <a:buFont typeface="Arial" panose="020B0604020202020204" pitchFamily="34" charset="0"/>
              <a:buChar char="•"/>
            </a:pPr>
            <a:r>
              <a:rPr lang="en-US" dirty="0"/>
              <a:t>In re E.K.</a:t>
            </a:r>
          </a:p>
          <a:p>
            <a:pPr indent="-228600">
              <a:spcAft>
                <a:spcPts val="600"/>
              </a:spcAft>
              <a:buFont typeface="Arial" panose="020B0604020202020204" pitchFamily="34" charset="0"/>
              <a:buChar char="•"/>
            </a:pPr>
            <a:r>
              <a:rPr lang="en-US" dirty="0"/>
              <a:t>IRM </a:t>
            </a:r>
            <a:r>
              <a:rPr lang="en-US" dirty="0" err="1"/>
              <a:t>Wenciker</a:t>
            </a:r>
            <a:endParaRPr lang="en-US" dirty="0"/>
          </a:p>
          <a:p>
            <a:pPr indent="-228600">
              <a:spcAft>
                <a:spcPts val="600"/>
              </a:spcAft>
              <a:buFont typeface="Arial" panose="020B0604020202020204" pitchFamily="34" charset="0"/>
              <a:buChar char="•"/>
            </a:pPr>
            <a:r>
              <a:rPr lang="en-US" dirty="0"/>
              <a:t>IRM Thorburn</a:t>
            </a:r>
          </a:p>
          <a:p>
            <a:pPr indent="-228600">
              <a:spcAft>
                <a:spcPts val="600"/>
              </a:spcAft>
              <a:buFont typeface="Arial" panose="020B0604020202020204" pitchFamily="34" charset="0"/>
              <a:buChar char="•"/>
            </a:pPr>
            <a:r>
              <a:rPr lang="en-US" dirty="0"/>
              <a:t>IRM O’Connor</a:t>
            </a:r>
          </a:p>
          <a:p>
            <a:endParaRPr lang="en-US" dirty="0"/>
          </a:p>
        </p:txBody>
      </p:sp>
      <p:sp>
        <p:nvSpPr>
          <p:cNvPr id="3" name="TextBox 2"/>
          <p:cNvSpPr txBox="1"/>
          <p:nvPr/>
        </p:nvSpPr>
        <p:spPr>
          <a:xfrm>
            <a:off x="2421097" y="2497347"/>
            <a:ext cx="2579180" cy="3207258"/>
          </a:xfrm>
          <a:prstGeom prst="rect">
            <a:avLst/>
          </a:prstGeom>
        </p:spPr>
        <p:txBody>
          <a:bodyPr vert="horz" lIns="91440" tIns="45720" rIns="91440" bIns="45720" rtlCol="0" anchor="t">
            <a:normAutofit/>
          </a:bodyPr>
          <a:lstStyle/>
          <a:p>
            <a:pPr>
              <a:lnSpc>
                <a:spcPct val="90000"/>
              </a:lnSpc>
              <a:spcAft>
                <a:spcPts val="600"/>
              </a:spcAft>
            </a:pPr>
            <a:endParaRPr lang="en-US" sz="1500" dirty="0"/>
          </a:p>
        </p:txBody>
      </p:sp>
    </p:spTree>
    <p:extLst>
      <p:ext uri="{BB962C8B-B14F-4D97-AF65-F5344CB8AC3E}">
        <p14:creationId xmlns:p14="http://schemas.microsoft.com/office/powerpoint/2010/main" val="3050408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Isosceles Triangle 14">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5" name="Content Placeholder 4" descr="White airplane toy flying above clouds under sun rays">
            <a:extLst>
              <a:ext uri="{FF2B5EF4-FFF2-40B4-BE49-F238E27FC236}">
                <a16:creationId xmlns:a16="http://schemas.microsoft.com/office/drawing/2014/main" id="{A5605149-5564-95A3-C2FA-6CC66E3191A0}"/>
              </a:ext>
            </a:extLst>
          </p:cNvPr>
          <p:cNvPicPr>
            <a:picLocks noGrp="1" noChangeAspect="1"/>
          </p:cNvPicPr>
          <p:nvPr>
            <p:ph idx="1"/>
          </p:nvPr>
        </p:nvPicPr>
        <p:blipFill rotWithShape="1">
          <a:blip r:embed="rId3"/>
          <a:srcRect l="22780" t="4665" r="129" b="-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642578EA-AB58-7640-1B91-6162C036E9F5}"/>
              </a:ext>
            </a:extLst>
          </p:cNvPr>
          <p:cNvSpPr>
            <a:spLocks noGrp="1"/>
          </p:cNvSpPr>
          <p:nvPr>
            <p:ph type="title"/>
          </p:nvPr>
        </p:nvSpPr>
        <p:spPr>
          <a:xfrm>
            <a:off x="668867" y="1678666"/>
            <a:ext cx="4088190" cy="2369093"/>
          </a:xfrm>
        </p:spPr>
        <p:txBody>
          <a:bodyPr vert="horz" lIns="91440" tIns="45720" rIns="91440" bIns="45720" rtlCol="0" anchor="b">
            <a:normAutofit/>
          </a:bodyPr>
          <a:lstStyle/>
          <a:p>
            <a:pPr algn="r">
              <a:lnSpc>
                <a:spcPct val="90000"/>
              </a:lnSpc>
            </a:pPr>
            <a:r>
              <a:rPr lang="en-US" sz="2600" dirty="0"/>
              <a:t>In re Marriage of Gonzalez Morales &amp; </a:t>
            </a:r>
            <a:r>
              <a:rPr lang="en-US" sz="2600" dirty="0" err="1"/>
              <a:t>Meixueiro</a:t>
            </a:r>
            <a:r>
              <a:rPr lang="en-US" sz="2600" dirty="0"/>
              <a:t>, 2024 COA 2 (January 4, 2024)</a:t>
            </a:r>
            <a:br>
              <a:rPr lang="en-US" sz="2600" dirty="0">
                <a:highlight>
                  <a:srgbClr val="FFFF00"/>
                </a:highlight>
              </a:rPr>
            </a:br>
            <a:br>
              <a:rPr lang="en-US" sz="2600" dirty="0">
                <a:highlight>
                  <a:srgbClr val="FFFF00"/>
                </a:highlight>
              </a:rPr>
            </a:br>
            <a:endParaRPr lang="en-US" sz="2600" dirty="0">
              <a:highlight>
                <a:srgbClr val="FFFF00"/>
              </a:highlight>
            </a:endParaRPr>
          </a:p>
        </p:txBody>
      </p:sp>
      <p:cxnSp>
        <p:nvCxnSpPr>
          <p:cNvPr id="22" name="Straight Connector 21">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extBox 5">
            <a:extLst>
              <a:ext uri="{FF2B5EF4-FFF2-40B4-BE49-F238E27FC236}">
                <a16:creationId xmlns:a16="http://schemas.microsoft.com/office/drawing/2014/main" id="{1CD65F57-9A15-6238-9DF5-AF426A1817A0}"/>
              </a:ext>
            </a:extLst>
          </p:cNvPr>
          <p:cNvSpPr txBox="1"/>
          <p:nvPr/>
        </p:nvSpPr>
        <p:spPr>
          <a:xfrm>
            <a:off x="821892" y="3927231"/>
            <a:ext cx="4088189" cy="230832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ptos Display" panose="020B0004020202020204" pitchFamily="34" charset="0"/>
              </a:rPr>
              <a:t>Case of first impression: </a:t>
            </a:r>
            <a:r>
              <a:rPr lang="en-US" sz="1800" dirty="0">
                <a:effectLst/>
                <a:latin typeface="Aptos Display" panose="020B0004020202020204" pitchFamily="34" charset="0"/>
                <a:ea typeface="Cambria" panose="02040503050406030204" pitchFamily="18" charset="0"/>
              </a:rPr>
              <a:t>Hague Abduction Convention and </a:t>
            </a:r>
            <a:r>
              <a:rPr lang="en-US" sz="1800" i="1" dirty="0">
                <a:effectLst/>
                <a:latin typeface="Aptos Display" panose="020B0004020202020204" pitchFamily="34" charset="0"/>
                <a:ea typeface="Times New Roman" panose="02020603050405020304" pitchFamily="18" charset="0"/>
              </a:rPr>
              <a:t>patria </a:t>
            </a:r>
            <a:r>
              <a:rPr lang="en-US" sz="1800" i="1" dirty="0" err="1">
                <a:effectLst/>
                <a:latin typeface="Aptos Display" panose="020B0004020202020204" pitchFamily="34" charset="0"/>
                <a:ea typeface="Times New Roman" panose="02020603050405020304" pitchFamily="18" charset="0"/>
              </a:rPr>
              <a:t>potestas</a:t>
            </a:r>
            <a:r>
              <a:rPr lang="en-US" sz="1800" dirty="0">
                <a:effectLst/>
                <a:latin typeface="Aptos Display" panose="020B0004020202020204" pitchFamily="34" charset="0"/>
                <a:ea typeface="Times New Roman" panose="02020603050405020304" pitchFamily="18" charset="0"/>
              </a:rPr>
              <a:t> </a:t>
            </a:r>
          </a:p>
          <a:p>
            <a:pPr marL="285750" indent="-285750">
              <a:buFont typeface="Arial" panose="020B0604020202020204" pitchFamily="34" charset="0"/>
              <a:buChar char="•"/>
            </a:pPr>
            <a:r>
              <a:rPr lang="en-US" dirty="0">
                <a:latin typeface="Aptos Display" panose="020B0004020202020204" pitchFamily="34" charset="0"/>
                <a:ea typeface="Cambria" panose="02040503050406030204" pitchFamily="18" charset="0"/>
              </a:rPr>
              <a:t>Custody vs. Access</a:t>
            </a:r>
          </a:p>
          <a:p>
            <a:pPr marL="285750" indent="-285750">
              <a:buFont typeface="Arial" panose="020B0604020202020204" pitchFamily="34" charset="0"/>
              <a:buChar char="•"/>
            </a:pPr>
            <a:r>
              <a:rPr lang="en-US" sz="1800" dirty="0">
                <a:effectLst/>
                <a:latin typeface="Aptos Display" panose="020B0004020202020204" pitchFamily="34" charset="0"/>
                <a:ea typeface="Cambria" panose="02040503050406030204" pitchFamily="18" charset="0"/>
              </a:rPr>
              <a:t>Right of custody sufficient to pursue an action for the return of a child under the Hague Abduction Convention</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599896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Isosceles Triangle 13">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17">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4" name="Content Placeholder 3" descr="Scales of justice on blue background">
            <a:extLst>
              <a:ext uri="{FF2B5EF4-FFF2-40B4-BE49-F238E27FC236}">
                <a16:creationId xmlns:a16="http://schemas.microsoft.com/office/drawing/2014/main" id="{3CCA1F50-7B0F-EF74-8746-9D74A6A501EE}"/>
              </a:ext>
            </a:extLst>
          </p:cNvPr>
          <p:cNvPicPr>
            <a:picLocks noGrp="1" noChangeAspect="1"/>
          </p:cNvPicPr>
          <p:nvPr>
            <p:ph idx="1"/>
          </p:nvPr>
        </p:nvPicPr>
        <p:blipFill rotWithShape="1">
          <a:blip r:embed="rId3">
            <a:duotone>
              <a:schemeClr val="accent1">
                <a:shade val="45000"/>
                <a:satMod val="135000"/>
              </a:schemeClr>
              <a:prstClr val="white"/>
            </a:duotone>
          </a:blip>
          <a:srcRect l="9091" t="6615" b="16776"/>
          <a:stretch/>
        </p:blipFill>
        <p:spPr>
          <a:xfrm>
            <a:off x="1" y="10"/>
            <a:ext cx="12191999" cy="6857990"/>
          </a:xfrm>
          <a:prstGeom prst="rect">
            <a:avLst/>
          </a:prstGeom>
        </p:spPr>
      </p:pic>
      <p:sp>
        <p:nvSpPr>
          <p:cNvPr id="21" name="Isosceles Triangle 20">
            <a:extLst>
              <a:ext uri="{FF2B5EF4-FFF2-40B4-BE49-F238E27FC236}">
                <a16:creationId xmlns:a16="http://schemas.microsoft.com/office/drawing/2014/main" id="{F5F0CD5C-72F3-4090-8A69-8E15CB432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Parallelogram 22">
            <a:extLst>
              <a:ext uri="{FF2B5EF4-FFF2-40B4-BE49-F238E27FC236}">
                <a16:creationId xmlns:a16="http://schemas.microsoft.com/office/drawing/2014/main" id="{217496A2-9394-4FB7-BA0E-717D2D2E7A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3800" y="0"/>
            <a:ext cx="7315200" cy="6858000"/>
          </a:xfrm>
          <a:prstGeom prst="parallelogram">
            <a:avLst>
              <a:gd name="adj" fmla="val 15925"/>
            </a:avLst>
          </a:pr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D02CF681-4765-4E88-802F-B2474DCD51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3D57B2BA-243C-45C7-A5D8-46CA719437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67374FB5-CBB7-46FF-95B5-2251BC685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25">
            <a:extLst>
              <a:ext uri="{FF2B5EF4-FFF2-40B4-BE49-F238E27FC236}">
                <a16:creationId xmlns:a16="http://schemas.microsoft.com/office/drawing/2014/main" id="{34BCEAB7-D9E0-40A4-9254-8593BD346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Isosceles Triangle 32">
            <a:extLst>
              <a:ext uri="{FF2B5EF4-FFF2-40B4-BE49-F238E27FC236}">
                <a16:creationId xmlns:a16="http://schemas.microsoft.com/office/drawing/2014/main" id="{D567A354-BB63-405C-8E5F-2F510E670F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42578EA-AB58-7640-1B91-6162C036E9F5}"/>
              </a:ext>
            </a:extLst>
          </p:cNvPr>
          <p:cNvSpPr>
            <a:spLocks noGrp="1"/>
          </p:cNvSpPr>
          <p:nvPr>
            <p:ph type="title"/>
          </p:nvPr>
        </p:nvSpPr>
        <p:spPr>
          <a:xfrm>
            <a:off x="4791450" y="1678665"/>
            <a:ext cx="4482553" cy="2369131"/>
          </a:xfrm>
        </p:spPr>
        <p:txBody>
          <a:bodyPr vert="horz" lIns="91440" tIns="45720" rIns="91440" bIns="45720" rtlCol="0" anchor="b">
            <a:normAutofit/>
          </a:bodyPr>
          <a:lstStyle/>
          <a:p>
            <a:pPr algn="ctr">
              <a:lnSpc>
                <a:spcPct val="90000"/>
              </a:lnSpc>
            </a:pPr>
            <a:r>
              <a:rPr lang="en-US" sz="2600" dirty="0"/>
              <a:t>People In Interest of C.D.P.</a:t>
            </a:r>
            <a:br>
              <a:rPr lang="en-US" sz="2600" dirty="0"/>
            </a:br>
            <a:r>
              <a:rPr lang="en-US" sz="2600" dirty="0"/>
              <a:t>2023 COA 90 (September 28, 2023)</a:t>
            </a:r>
            <a:br>
              <a:rPr lang="en-US" sz="2600" dirty="0">
                <a:highlight>
                  <a:srgbClr val="FFFF00"/>
                </a:highlight>
              </a:rPr>
            </a:br>
            <a:br>
              <a:rPr lang="en-US" sz="2600" dirty="0">
                <a:highlight>
                  <a:srgbClr val="FFFF00"/>
                </a:highlight>
              </a:rPr>
            </a:br>
            <a:br>
              <a:rPr lang="en-US" sz="2600" dirty="0">
                <a:highlight>
                  <a:srgbClr val="FFFF00"/>
                </a:highlight>
              </a:rPr>
            </a:br>
            <a:endParaRPr lang="en-US" sz="2600" dirty="0">
              <a:highlight>
                <a:srgbClr val="FFFF00"/>
              </a:highlight>
            </a:endParaRPr>
          </a:p>
        </p:txBody>
      </p:sp>
      <p:sp>
        <p:nvSpPr>
          <p:cNvPr id="35" name="Rectangle 27">
            <a:extLst>
              <a:ext uri="{FF2B5EF4-FFF2-40B4-BE49-F238E27FC236}">
                <a16:creationId xmlns:a16="http://schemas.microsoft.com/office/drawing/2014/main" id="{9185A8D7-2F20-4F7A-97BE-21DB1654C7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Rectangle 28">
            <a:extLst>
              <a:ext uri="{FF2B5EF4-FFF2-40B4-BE49-F238E27FC236}">
                <a16:creationId xmlns:a16="http://schemas.microsoft.com/office/drawing/2014/main" id="{CB65BD56-22B3-4E13-BFCA-B8E8BEB92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Rectangle 29">
            <a:extLst>
              <a:ext uri="{FF2B5EF4-FFF2-40B4-BE49-F238E27FC236}">
                <a16:creationId xmlns:a16="http://schemas.microsoft.com/office/drawing/2014/main" id="{6790ED68-BCA0-4247-A72F-1CB85DF068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Isosceles Triangle 40">
            <a:extLst>
              <a:ext uri="{FF2B5EF4-FFF2-40B4-BE49-F238E27FC236}">
                <a16:creationId xmlns:a16="http://schemas.microsoft.com/office/drawing/2014/main" id="{DD0F2B3F-DC55-4FA7-B667-1ACD079209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extBox 5">
            <a:extLst>
              <a:ext uri="{FF2B5EF4-FFF2-40B4-BE49-F238E27FC236}">
                <a16:creationId xmlns:a16="http://schemas.microsoft.com/office/drawing/2014/main" id="{72B35C7B-8AA4-767B-8473-FBFB72813792}"/>
              </a:ext>
            </a:extLst>
          </p:cNvPr>
          <p:cNvSpPr txBox="1"/>
          <p:nvPr/>
        </p:nvSpPr>
        <p:spPr>
          <a:xfrm>
            <a:off x="5169877" y="3429000"/>
            <a:ext cx="4008425" cy="1477328"/>
          </a:xfrm>
          <a:prstGeom prst="rect">
            <a:avLst/>
          </a:prstGeom>
          <a:noFill/>
        </p:spPr>
        <p:txBody>
          <a:bodyPr wrap="square" rtlCol="0">
            <a:spAutoFit/>
          </a:bodyPr>
          <a:lstStyle/>
          <a:p>
            <a:pPr marL="285750" indent="-285750">
              <a:buFont typeface="Arial" panose="020B0604020202020204" pitchFamily="34" charset="0"/>
              <a:buChar char="•"/>
            </a:pPr>
            <a:r>
              <a:rPr lang="en-US" dirty="0"/>
              <a:t>Dependency and Neglect and UPA</a:t>
            </a:r>
          </a:p>
          <a:p>
            <a:endParaRPr lang="en-US" dirty="0"/>
          </a:p>
          <a:p>
            <a:pPr marL="285750" indent="-285750">
              <a:buFont typeface="Arial" panose="020B0604020202020204" pitchFamily="34" charset="0"/>
              <a:buChar char="•"/>
            </a:pPr>
            <a:r>
              <a:rPr lang="en-US" dirty="0"/>
              <a:t>Psychological Mother</a:t>
            </a:r>
          </a:p>
          <a:p>
            <a:endParaRPr lang="en-US" dirty="0"/>
          </a:p>
          <a:p>
            <a:pPr marL="285750" indent="-285750">
              <a:buFont typeface="Arial" panose="020B0604020202020204" pitchFamily="34" charset="0"/>
              <a:buChar char="•"/>
            </a:pPr>
            <a:r>
              <a:rPr lang="en-US" dirty="0"/>
              <a:t>Concurring Opinion</a:t>
            </a:r>
          </a:p>
        </p:txBody>
      </p:sp>
    </p:spTree>
    <p:extLst>
      <p:ext uri="{BB962C8B-B14F-4D97-AF65-F5344CB8AC3E}">
        <p14:creationId xmlns:p14="http://schemas.microsoft.com/office/powerpoint/2010/main" val="3213644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78EA-AB58-7640-1B91-6162C036E9F5}"/>
              </a:ext>
            </a:extLst>
          </p:cNvPr>
          <p:cNvSpPr>
            <a:spLocks noGrp="1"/>
          </p:cNvSpPr>
          <p:nvPr>
            <p:ph type="title"/>
          </p:nvPr>
        </p:nvSpPr>
        <p:spPr/>
        <p:txBody>
          <a:bodyPr>
            <a:normAutofit fontScale="90000"/>
          </a:bodyPr>
          <a:lstStyle/>
          <a:p>
            <a:r>
              <a:rPr lang="en-US" dirty="0"/>
              <a:t>In re Marriage of </a:t>
            </a:r>
            <a:r>
              <a:rPr lang="en-US" dirty="0" err="1"/>
              <a:t>Badawiyeh</a:t>
            </a:r>
            <a:br>
              <a:rPr lang="en-US" dirty="0"/>
            </a:br>
            <a:r>
              <a:rPr lang="en-US" dirty="0"/>
              <a:t>2023 COA 4 (Jan. 12, 2023)</a:t>
            </a:r>
            <a:br>
              <a:rPr lang="en-US" dirty="0"/>
            </a:br>
            <a:endParaRPr lang="en-US" dirty="0"/>
          </a:p>
        </p:txBody>
      </p:sp>
      <p:sp>
        <p:nvSpPr>
          <p:cNvPr id="3" name="Content Placeholder 2">
            <a:extLst>
              <a:ext uri="{FF2B5EF4-FFF2-40B4-BE49-F238E27FC236}">
                <a16:creationId xmlns:a16="http://schemas.microsoft.com/office/drawing/2014/main" id="{8C230918-8810-844B-96DC-EBF4B02522D7}"/>
              </a:ext>
            </a:extLst>
          </p:cNvPr>
          <p:cNvSpPr>
            <a:spLocks noGrp="1"/>
          </p:cNvSpPr>
          <p:nvPr>
            <p:ph idx="1"/>
          </p:nvPr>
        </p:nvSpPr>
        <p:spPr/>
        <p:txBody>
          <a:bodyPr/>
          <a:lstStyle/>
          <a:p>
            <a:r>
              <a:rPr lang="en-US" dirty="0"/>
              <a:t>May a court impose child abduction prevention measures without first making express findings under the Uniform Child Abduction Prevention Act (UCAPA), §§ 14-13.5-101 to -112?</a:t>
            </a:r>
          </a:p>
          <a:p>
            <a:pPr lvl="1"/>
            <a:r>
              <a:rPr lang="en-US" dirty="0"/>
              <a:t>NO</a:t>
            </a:r>
          </a:p>
          <a:p>
            <a:r>
              <a:rPr lang="en-US" dirty="0"/>
              <a:t>May a court impose what would typically be considered abduction prevention measures under C.R.S. 14-10-124 when incorporated into a parenting plan?</a:t>
            </a:r>
          </a:p>
          <a:p>
            <a:pPr lvl="1"/>
            <a:r>
              <a:rPr lang="en-US" dirty="0"/>
              <a:t>NO. UCAPA is the more specific statute and findings are required under UCAPA</a:t>
            </a:r>
          </a:p>
          <a:p>
            <a:r>
              <a:rPr lang="en-US" dirty="0"/>
              <a:t>Is it sufficient that a party has generalized fears of abduction and the other party wants to travel to non-Hague signatory nation?</a:t>
            </a:r>
          </a:p>
          <a:p>
            <a:pPr lvl="1"/>
            <a:r>
              <a:rPr lang="en-US" dirty="0"/>
              <a:t>NO. Generalized fears and intended travel to a non-Hague nation is not sufficient.</a:t>
            </a:r>
          </a:p>
        </p:txBody>
      </p:sp>
    </p:spTree>
    <p:extLst>
      <p:ext uri="{BB962C8B-B14F-4D97-AF65-F5344CB8AC3E}">
        <p14:creationId xmlns:p14="http://schemas.microsoft.com/office/powerpoint/2010/main" val="2023542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0E11F-EBDF-AA4E-B3E3-3EBAD153B67C}"/>
              </a:ext>
            </a:extLst>
          </p:cNvPr>
          <p:cNvSpPr>
            <a:spLocks noGrp="1"/>
          </p:cNvSpPr>
          <p:nvPr>
            <p:ph type="title"/>
          </p:nvPr>
        </p:nvSpPr>
        <p:spPr/>
        <p:txBody>
          <a:bodyPr>
            <a:normAutofit fontScale="90000"/>
          </a:bodyPr>
          <a:lstStyle/>
          <a:p>
            <a:r>
              <a:rPr lang="en-US" i="1" dirty="0"/>
              <a:t>Parental Responsibilities Concerning S.Z.S. 2022 COA 105	 (Sep. 8, 2022) (Facts)</a:t>
            </a:r>
            <a:br>
              <a:rPr lang="en-US" i="1" dirty="0"/>
            </a:br>
            <a:endParaRPr lang="en-US" dirty="0"/>
          </a:p>
        </p:txBody>
      </p:sp>
      <p:sp>
        <p:nvSpPr>
          <p:cNvPr id="3" name="Content Placeholder 2">
            <a:extLst>
              <a:ext uri="{FF2B5EF4-FFF2-40B4-BE49-F238E27FC236}">
                <a16:creationId xmlns:a16="http://schemas.microsoft.com/office/drawing/2014/main" id="{6A0CC9D2-0104-5A41-835B-D9774A3F6981}"/>
              </a:ext>
            </a:extLst>
          </p:cNvPr>
          <p:cNvSpPr>
            <a:spLocks noGrp="1"/>
          </p:cNvSpPr>
          <p:nvPr>
            <p:ph idx="1"/>
          </p:nvPr>
        </p:nvSpPr>
        <p:spPr/>
        <p:txBody>
          <a:bodyPr>
            <a:normAutofit fontScale="92500" lnSpcReduction="20000"/>
          </a:bodyPr>
          <a:lstStyle/>
          <a:p>
            <a:r>
              <a:rPr lang="en-US" dirty="0"/>
              <a:t>One child named S.Z.S.</a:t>
            </a:r>
          </a:p>
          <a:p>
            <a:r>
              <a:rPr lang="en-US" dirty="0"/>
              <a:t>Mother initially had primary care and sole decision making. (2017)</a:t>
            </a:r>
          </a:p>
          <a:p>
            <a:r>
              <a:rPr lang="en-US" dirty="0"/>
              <a:t>Father had “alternating weekends and school breaks.”</a:t>
            </a:r>
          </a:p>
          <a:p>
            <a:r>
              <a:rPr lang="en-US" dirty="0"/>
              <a:t>Mother relocates to Minnesota six months after initial order.</a:t>
            </a:r>
          </a:p>
          <a:p>
            <a:pPr lvl="1"/>
            <a:r>
              <a:rPr lang="en-US" dirty="0"/>
              <a:t>Following summer (2018), parties agree that child will live in Colorado with Father.</a:t>
            </a:r>
          </a:p>
          <a:p>
            <a:pPr lvl="1"/>
            <a:r>
              <a:rPr lang="en-US" dirty="0"/>
              <a:t>In summer of (2019), parties agree child will remain in Colorado.</a:t>
            </a:r>
          </a:p>
          <a:p>
            <a:pPr lvl="1"/>
            <a:r>
              <a:rPr lang="en-US" dirty="0"/>
              <a:t>In August of (2020), Father asks for child to remain. Magistrate disagrees and sends child back to Minnesota based on prior parenting plan.</a:t>
            </a:r>
          </a:p>
          <a:p>
            <a:r>
              <a:rPr lang="en-US" dirty="0"/>
              <a:t>Father files motion to modify </a:t>
            </a:r>
          </a:p>
          <a:p>
            <a:pPr lvl="1"/>
            <a:r>
              <a:rPr lang="en-US" dirty="0"/>
              <a:t>Magistrate holds hearing . Allocates Father primary parenting time and converts to joint decision making.</a:t>
            </a:r>
          </a:p>
          <a:p>
            <a:pPr lvl="1"/>
            <a:r>
              <a:rPr lang="en-US" dirty="0"/>
              <a:t>Petition for Magistrate review filed. District Court upholds order under C.R.S. 14-10-129(2)(b).</a:t>
            </a:r>
          </a:p>
          <a:p>
            <a:pPr lvl="1"/>
            <a:endParaRPr lang="en-US" dirty="0"/>
          </a:p>
          <a:p>
            <a:pPr lvl="1"/>
            <a:endParaRPr lang="en-US" dirty="0"/>
          </a:p>
        </p:txBody>
      </p:sp>
      <p:pic>
        <p:nvPicPr>
          <p:cNvPr id="5" name="Picture 4" descr="A picture containing clipart&#10;&#10;Description automatically generated">
            <a:extLst>
              <a:ext uri="{FF2B5EF4-FFF2-40B4-BE49-F238E27FC236}">
                <a16:creationId xmlns:a16="http://schemas.microsoft.com/office/drawing/2014/main" id="{1B39D77C-0FF9-082F-A853-153604BAF2E4}"/>
              </a:ext>
            </a:extLst>
          </p:cNvPr>
          <p:cNvPicPr>
            <a:picLocks noChangeAspect="1"/>
          </p:cNvPicPr>
          <p:nvPr/>
        </p:nvPicPr>
        <p:blipFill>
          <a:blip r:embed="rId3"/>
          <a:stretch>
            <a:fillRect/>
          </a:stretch>
        </p:blipFill>
        <p:spPr>
          <a:xfrm>
            <a:off x="7858185" y="1285486"/>
            <a:ext cx="2831634" cy="1750206"/>
          </a:xfrm>
          <a:prstGeom prst="rect">
            <a:avLst/>
          </a:prstGeom>
        </p:spPr>
      </p:pic>
    </p:spTree>
    <p:extLst>
      <p:ext uri="{BB962C8B-B14F-4D97-AF65-F5344CB8AC3E}">
        <p14:creationId xmlns:p14="http://schemas.microsoft.com/office/powerpoint/2010/main" val="859087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0E11F-EBDF-AA4E-B3E3-3EBAD153B67C}"/>
              </a:ext>
            </a:extLst>
          </p:cNvPr>
          <p:cNvSpPr>
            <a:spLocks noGrp="1"/>
          </p:cNvSpPr>
          <p:nvPr>
            <p:ph type="title"/>
          </p:nvPr>
        </p:nvSpPr>
        <p:spPr/>
        <p:txBody>
          <a:bodyPr>
            <a:normAutofit fontScale="90000"/>
          </a:bodyPr>
          <a:lstStyle/>
          <a:p>
            <a:r>
              <a:rPr lang="en-US" i="1" dirty="0"/>
              <a:t>Parental Responsibilities Concerning S.Z.S. 2022 COA 105	 (Sep. 8, 2022) (Law)</a:t>
            </a:r>
            <a:br>
              <a:rPr lang="en-US" i="1" dirty="0"/>
            </a:br>
            <a:endParaRPr lang="en-US" dirty="0"/>
          </a:p>
        </p:txBody>
      </p:sp>
      <p:sp>
        <p:nvSpPr>
          <p:cNvPr id="3" name="Content Placeholder 2">
            <a:extLst>
              <a:ext uri="{FF2B5EF4-FFF2-40B4-BE49-F238E27FC236}">
                <a16:creationId xmlns:a16="http://schemas.microsoft.com/office/drawing/2014/main" id="{6A0CC9D2-0104-5A41-835B-D9774A3F6981}"/>
              </a:ext>
            </a:extLst>
          </p:cNvPr>
          <p:cNvSpPr>
            <a:spLocks noGrp="1"/>
          </p:cNvSpPr>
          <p:nvPr>
            <p:ph idx="1"/>
          </p:nvPr>
        </p:nvSpPr>
        <p:spPr/>
        <p:txBody>
          <a:bodyPr>
            <a:normAutofit/>
          </a:bodyPr>
          <a:lstStyle/>
          <a:p>
            <a:r>
              <a:rPr lang="en-US" dirty="0"/>
              <a:t>Can a Court “flip” the majority time parent under C.R.S. 14-10-129(2)(b) where there is “integration” by “consent?”</a:t>
            </a:r>
          </a:p>
          <a:p>
            <a:pPr lvl="1"/>
            <a:r>
              <a:rPr lang="en-US" dirty="0"/>
              <a:t>YES</a:t>
            </a:r>
          </a:p>
          <a:p>
            <a:r>
              <a:rPr lang="en-US" dirty="0"/>
              <a:t>Does “integration” mean “expanded visitation?”</a:t>
            </a:r>
          </a:p>
          <a:p>
            <a:pPr lvl="1"/>
            <a:r>
              <a:rPr lang="en-US" dirty="0"/>
              <a:t>NO. I</a:t>
            </a:r>
            <a:r>
              <a:rPr lang="en-US" sz="1800" dirty="0">
                <a:effectLst/>
                <a:latin typeface="Times New Roman" panose="02020603050405020304" pitchFamily="18" charset="0"/>
                <a:ea typeface="Times New Roman" panose="02020603050405020304" pitchFamily="18" charset="0"/>
              </a:rPr>
              <a:t>t “includes the parent performing normal parental duties and guiding the child physically, mentally, morally, socially, and emotionally” and “the time spent by the child with the parent seeking primary residential care ‘must be of sufficient duration that the child has become settled into the home of that parent as though it were his or her primary home.’” </a:t>
            </a:r>
            <a:r>
              <a:rPr lang="en-US" sz="1800" i="1" dirty="0">
                <a:effectLst/>
                <a:latin typeface="Times New Roman" panose="02020603050405020304" pitchFamily="18" charset="0"/>
                <a:ea typeface="Times New Roman" panose="02020603050405020304" pitchFamily="18" charset="0"/>
              </a:rPr>
              <a:t>Id. quoting In re Marriage of </a:t>
            </a:r>
            <a:r>
              <a:rPr lang="en-US" sz="1800" i="1" dirty="0" err="1">
                <a:effectLst/>
                <a:latin typeface="Times New Roman" panose="02020603050405020304" pitchFamily="18" charset="0"/>
                <a:ea typeface="Times New Roman" panose="02020603050405020304" pitchFamily="18" charset="0"/>
              </a:rPr>
              <a:t>Chatten</a:t>
            </a:r>
            <a:r>
              <a:rPr lang="en-US" sz="1800" i="1"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967 P.2d 206, 208 (Colo. App. 1998).</a:t>
            </a:r>
          </a:p>
          <a:p>
            <a:pPr marL="457200" lvl="1" indent="0">
              <a:buNone/>
            </a:pPr>
            <a:endParaRPr lang="en-US" dirty="0"/>
          </a:p>
        </p:txBody>
      </p:sp>
    </p:spTree>
    <p:extLst>
      <p:ext uri="{BB962C8B-B14F-4D97-AF65-F5344CB8AC3E}">
        <p14:creationId xmlns:p14="http://schemas.microsoft.com/office/powerpoint/2010/main" val="1825962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70EA4-9C80-97EC-7C98-6DA6D9662DE8}"/>
              </a:ext>
            </a:extLst>
          </p:cNvPr>
          <p:cNvSpPr>
            <a:spLocks noGrp="1"/>
          </p:cNvSpPr>
          <p:nvPr>
            <p:ph type="title"/>
          </p:nvPr>
        </p:nvSpPr>
        <p:spPr/>
        <p:txBody>
          <a:bodyPr>
            <a:normAutofit fontScale="90000"/>
          </a:bodyPr>
          <a:lstStyle/>
          <a:p>
            <a:r>
              <a:rPr lang="en-US" dirty="0"/>
              <a:t>In re E.K. 2022 CO 34 (Colo. June 21, </a:t>
            </a:r>
            <a:r>
              <a:rPr lang="en-US"/>
              <a:t>2022)</a:t>
            </a:r>
            <a:br>
              <a:rPr lang="en-US"/>
            </a:br>
            <a:endParaRPr lang="en-US" dirty="0"/>
          </a:p>
        </p:txBody>
      </p:sp>
      <p:sp>
        <p:nvSpPr>
          <p:cNvPr id="3" name="Content Placeholder 2">
            <a:extLst>
              <a:ext uri="{FF2B5EF4-FFF2-40B4-BE49-F238E27FC236}">
                <a16:creationId xmlns:a16="http://schemas.microsoft.com/office/drawing/2014/main" id="{3032319A-2FFF-B9D8-C1FA-119F238EB89B}"/>
              </a:ext>
            </a:extLst>
          </p:cNvPr>
          <p:cNvSpPr>
            <a:spLocks noGrp="1"/>
          </p:cNvSpPr>
          <p:nvPr>
            <p:ph idx="1"/>
          </p:nvPr>
        </p:nvSpPr>
        <p:spPr/>
        <p:txBody>
          <a:bodyPr/>
          <a:lstStyle/>
          <a:p>
            <a:r>
              <a:rPr lang="en-US" dirty="0"/>
              <a:t>CAR 21 petition to Colorado Supreme Court where standing to assert rights as psychological parent denied.</a:t>
            </a:r>
          </a:p>
          <a:p>
            <a:endParaRPr lang="en-US" dirty="0"/>
          </a:p>
          <a:p>
            <a:r>
              <a:rPr lang="en-US" dirty="0"/>
              <a:t>Is “exclusive physical care” of a child required to assert rights as a psychological parent?</a:t>
            </a:r>
          </a:p>
          <a:p>
            <a:pPr lvl="1"/>
            <a:r>
              <a:rPr lang="en-US" dirty="0"/>
              <a:t>NO. The psychological parent can be a ”stepparent” or other parent figure who shares non-exclusive care.</a:t>
            </a:r>
          </a:p>
          <a:p>
            <a:endParaRPr lang="en-US" dirty="0"/>
          </a:p>
          <a:p>
            <a:r>
              <a:rPr lang="en-US" dirty="0"/>
              <a:t>Is “parental consent” of a child required to assert rights as a psychological parent?</a:t>
            </a:r>
          </a:p>
          <a:p>
            <a:pPr lvl="1"/>
            <a:r>
              <a:rPr lang="en-US" dirty="0"/>
              <a:t>NO.</a:t>
            </a:r>
          </a:p>
        </p:txBody>
      </p:sp>
    </p:spTree>
    <p:extLst>
      <p:ext uri="{BB962C8B-B14F-4D97-AF65-F5344CB8AC3E}">
        <p14:creationId xmlns:p14="http://schemas.microsoft.com/office/powerpoint/2010/main" val="1438738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E0462-8E0B-704F-8EFC-A1F915B37C7C}"/>
              </a:ext>
            </a:extLst>
          </p:cNvPr>
          <p:cNvSpPr>
            <a:spLocks noGrp="1"/>
          </p:cNvSpPr>
          <p:nvPr>
            <p:ph type="title"/>
          </p:nvPr>
        </p:nvSpPr>
        <p:spPr/>
        <p:txBody>
          <a:bodyPr/>
          <a:lstStyle/>
          <a:p>
            <a:r>
              <a:rPr lang="en-US" dirty="0"/>
              <a:t>In re the Marriage of </a:t>
            </a:r>
            <a:r>
              <a:rPr lang="en-US" dirty="0" err="1"/>
              <a:t>Wenciker</a:t>
            </a:r>
            <a:r>
              <a:rPr lang="en-US" dirty="0"/>
              <a:t>, 2022 COA 74 (Colo. App. July 14, 2022)</a:t>
            </a:r>
          </a:p>
        </p:txBody>
      </p:sp>
      <p:sp>
        <p:nvSpPr>
          <p:cNvPr id="3" name="Content Placeholder 2">
            <a:extLst>
              <a:ext uri="{FF2B5EF4-FFF2-40B4-BE49-F238E27FC236}">
                <a16:creationId xmlns:a16="http://schemas.microsoft.com/office/drawing/2014/main" id="{6E9FCAC9-731A-E941-9AAD-EC25341BAA13}"/>
              </a:ext>
            </a:extLst>
          </p:cNvPr>
          <p:cNvSpPr>
            <a:spLocks noGrp="1"/>
          </p:cNvSpPr>
          <p:nvPr>
            <p:ph idx="1"/>
          </p:nvPr>
        </p:nvSpPr>
        <p:spPr/>
        <p:txBody>
          <a:bodyPr/>
          <a:lstStyle/>
          <a:p>
            <a:r>
              <a:rPr lang="en-US" dirty="0"/>
              <a:t>Post-decree, Father first filed an emergency motion related to parenting time, which the Court denied.</a:t>
            </a:r>
          </a:p>
          <a:p>
            <a:r>
              <a:rPr lang="en-US" dirty="0"/>
              <a:t>Father then filed a motion to modify parenting time with the same substantive allegations he provided with the emergency motion.</a:t>
            </a:r>
          </a:p>
          <a:p>
            <a:r>
              <a:rPr lang="en-US" dirty="0"/>
              <a:t>Trial Court granted Father’s motion. </a:t>
            </a:r>
          </a:p>
          <a:p>
            <a:r>
              <a:rPr lang="en-US" dirty="0"/>
              <a:t>On Appeal, Mother contended that the Court could not rely on the same allegations already presented, as the motion must be based on “facts that have arisen since the prior decree”.</a:t>
            </a:r>
          </a:p>
          <a:p>
            <a:r>
              <a:rPr lang="en-US" dirty="0"/>
              <a:t>Appellate Court disagrees with Mother: The “prior decree” in this case wasn’t the order denying Father’s emergency motion; it was the order for parenting time that was already in place.  </a:t>
            </a:r>
          </a:p>
        </p:txBody>
      </p:sp>
    </p:spTree>
    <p:extLst>
      <p:ext uri="{BB962C8B-B14F-4D97-AF65-F5344CB8AC3E}">
        <p14:creationId xmlns:p14="http://schemas.microsoft.com/office/powerpoint/2010/main" val="2568710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4818D-BC89-034E-A0AE-7DAFF5BC96FC}"/>
              </a:ext>
            </a:extLst>
          </p:cNvPr>
          <p:cNvSpPr>
            <a:spLocks noGrp="1"/>
          </p:cNvSpPr>
          <p:nvPr>
            <p:ph type="title"/>
          </p:nvPr>
        </p:nvSpPr>
        <p:spPr/>
        <p:txBody>
          <a:bodyPr/>
          <a:lstStyle/>
          <a:p>
            <a:r>
              <a:rPr lang="en-US" dirty="0"/>
              <a:t>In re the Marriage of Thorburn, 2022 COA 80 (Colo. App. July 21, 2022)</a:t>
            </a:r>
          </a:p>
        </p:txBody>
      </p:sp>
      <p:sp>
        <p:nvSpPr>
          <p:cNvPr id="3" name="Content Placeholder 2">
            <a:extLst>
              <a:ext uri="{FF2B5EF4-FFF2-40B4-BE49-F238E27FC236}">
                <a16:creationId xmlns:a16="http://schemas.microsoft.com/office/drawing/2014/main" id="{BAFEFDA2-6C11-3C49-A374-359E32F2CA23}"/>
              </a:ext>
            </a:extLst>
          </p:cNvPr>
          <p:cNvSpPr>
            <a:spLocks noGrp="1"/>
          </p:cNvSpPr>
          <p:nvPr>
            <p:ph idx="1"/>
          </p:nvPr>
        </p:nvSpPr>
        <p:spPr/>
        <p:txBody>
          <a:bodyPr/>
          <a:lstStyle/>
          <a:p>
            <a:r>
              <a:rPr lang="en-US" dirty="0"/>
              <a:t>Does a motion filed under CRS § 14-10-129(4) require the moving party to prove, at the emergency hearing, that the child is in imminent danger?</a:t>
            </a:r>
          </a:p>
          <a:p>
            <a:r>
              <a:rPr lang="en-US" dirty="0"/>
              <a:t>Answer: By majority opinion: No; endangerment standard needs to be met to restrict parenting time and, after contested hearing, to continue any restriction.</a:t>
            </a:r>
          </a:p>
          <a:p>
            <a:r>
              <a:rPr lang="en-US" dirty="0"/>
              <a:t>Dissent, by Judge Taubman, argued that a moving party must prove, not merely allege, imminent harm.  </a:t>
            </a:r>
          </a:p>
          <a:p>
            <a:endParaRPr lang="en-US" dirty="0"/>
          </a:p>
          <a:p>
            <a:r>
              <a:rPr lang="en-US" dirty="0">
                <a:solidFill>
                  <a:srgbClr val="FF0000"/>
                </a:solidFill>
              </a:rPr>
              <a:t>CERT DENIED --- May 22, 2023</a:t>
            </a:r>
          </a:p>
        </p:txBody>
      </p:sp>
    </p:spTree>
    <p:extLst>
      <p:ext uri="{BB962C8B-B14F-4D97-AF65-F5344CB8AC3E}">
        <p14:creationId xmlns:p14="http://schemas.microsoft.com/office/powerpoint/2010/main" val="1222427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3C1357-8A4A-DF68-A9B7-2BF024A0444E}"/>
              </a:ext>
            </a:extLst>
          </p:cNvPr>
          <p:cNvSpPr>
            <a:spLocks noGrp="1"/>
          </p:cNvSpPr>
          <p:nvPr>
            <p:ph type="title"/>
          </p:nvPr>
        </p:nvSpPr>
        <p:spPr/>
        <p:txBody>
          <a:bodyPr/>
          <a:lstStyle/>
          <a:p>
            <a:r>
              <a:rPr kumimoji="0" lang="en-US" sz="3600" b="0" i="0" u="none" strike="noStrike" kern="1200" cap="none" spc="0" normalizeH="0" baseline="0" noProof="0" dirty="0">
                <a:ln>
                  <a:noFill/>
                </a:ln>
                <a:solidFill>
                  <a:srgbClr val="891538"/>
                </a:solidFill>
                <a:effectLst/>
                <a:uLnTx/>
                <a:uFillTx/>
                <a:latin typeface="Trebuchet MS" panose="020B0603020202020204"/>
                <a:ea typeface="+mj-ea"/>
                <a:cs typeface="+mj-cs"/>
              </a:rPr>
              <a:t>Cases Statistics</a:t>
            </a:r>
            <a:endParaRPr lang="en-US" dirty="0"/>
          </a:p>
        </p:txBody>
      </p:sp>
      <p:sp>
        <p:nvSpPr>
          <p:cNvPr id="7" name="Content Placeholder 6">
            <a:extLst>
              <a:ext uri="{FF2B5EF4-FFF2-40B4-BE49-F238E27FC236}">
                <a16:creationId xmlns:a16="http://schemas.microsoft.com/office/drawing/2014/main" id="{9BFA7853-2461-CEEF-24F0-3E91F174150D}"/>
              </a:ext>
            </a:extLst>
          </p:cNvPr>
          <p:cNvSpPr>
            <a:spLocks noGrp="1"/>
          </p:cNvSpPr>
          <p:nvPr>
            <p:ph sz="half" idx="1"/>
          </p:nvPr>
        </p:nvSpPr>
        <p:spPr/>
        <p:txBody>
          <a:bodyPr>
            <a:normAutofit fontScale="70000" lnSpcReduction="20000"/>
          </a:bodyPr>
          <a:lstStyle/>
          <a:p>
            <a:r>
              <a:rPr lang="en-US" dirty="0"/>
              <a:t>2021 – 18 Total Reported Cases</a:t>
            </a:r>
          </a:p>
          <a:p>
            <a:pPr lvl="1"/>
            <a:r>
              <a:rPr lang="en-US" dirty="0"/>
              <a:t>13 at COA</a:t>
            </a:r>
          </a:p>
          <a:p>
            <a:pPr lvl="1"/>
            <a:r>
              <a:rPr lang="en-US" dirty="0"/>
              <a:t>5 at CSC</a:t>
            </a:r>
          </a:p>
          <a:p>
            <a:r>
              <a:rPr lang="en-US" dirty="0"/>
              <a:t>2022 – 19 Total Reported Cases</a:t>
            </a:r>
          </a:p>
          <a:p>
            <a:pPr lvl="1"/>
            <a:r>
              <a:rPr lang="en-US" dirty="0"/>
              <a:t>15 at COA</a:t>
            </a:r>
          </a:p>
          <a:p>
            <a:pPr lvl="1"/>
            <a:r>
              <a:rPr lang="en-US" dirty="0"/>
              <a:t>4 at CSC</a:t>
            </a:r>
          </a:p>
          <a:p>
            <a:r>
              <a:rPr lang="en-US" dirty="0"/>
              <a:t>2023 – 12 Total Reported Cases</a:t>
            </a:r>
          </a:p>
          <a:p>
            <a:pPr lvl="1"/>
            <a:r>
              <a:rPr lang="en-US" dirty="0"/>
              <a:t>9 at COA</a:t>
            </a:r>
          </a:p>
          <a:p>
            <a:pPr lvl="1"/>
            <a:r>
              <a:rPr lang="en-US" dirty="0"/>
              <a:t>1 SCOTUS</a:t>
            </a:r>
          </a:p>
          <a:p>
            <a:pPr lvl="1"/>
            <a:r>
              <a:rPr lang="en-US" dirty="0"/>
              <a:t>1 CAR 21</a:t>
            </a:r>
          </a:p>
          <a:p>
            <a:pPr lvl="1"/>
            <a:r>
              <a:rPr lang="en-US" dirty="0"/>
              <a:t>1 CSC</a:t>
            </a:r>
          </a:p>
          <a:p>
            <a:r>
              <a:rPr lang="en-US" dirty="0"/>
              <a:t>2024 – 2 Total Reported Cases (So Far)</a:t>
            </a:r>
          </a:p>
          <a:p>
            <a:pPr lvl="1"/>
            <a:r>
              <a:rPr lang="en-US" dirty="0"/>
              <a:t>1 COA</a:t>
            </a:r>
          </a:p>
          <a:p>
            <a:pPr lvl="1"/>
            <a:r>
              <a:rPr lang="en-US" dirty="0"/>
              <a:t>1 CSC</a:t>
            </a:r>
          </a:p>
          <a:p>
            <a:endParaRPr lang="en-US" dirty="0"/>
          </a:p>
        </p:txBody>
      </p:sp>
      <p:sp>
        <p:nvSpPr>
          <p:cNvPr id="8" name="Content Placeholder 7">
            <a:extLst>
              <a:ext uri="{FF2B5EF4-FFF2-40B4-BE49-F238E27FC236}">
                <a16:creationId xmlns:a16="http://schemas.microsoft.com/office/drawing/2014/main" id="{3D26E679-E497-33A9-763F-7C1E3CCD4293}"/>
              </a:ext>
            </a:extLst>
          </p:cNvPr>
          <p:cNvSpPr>
            <a:spLocks noGrp="1"/>
          </p:cNvSpPr>
          <p:nvPr>
            <p:ph sz="half" idx="2"/>
          </p:nvPr>
        </p:nvSpPr>
        <p:spPr/>
        <p:txBody>
          <a:bodyPr>
            <a:normAutofit fontScale="70000" lnSpcReduction="20000"/>
          </a:bodyPr>
          <a:lstStyle/>
          <a:p>
            <a:r>
              <a:rPr lang="en-US" dirty="0"/>
              <a:t>About 1.5 cases per month</a:t>
            </a:r>
          </a:p>
          <a:p>
            <a:endParaRPr lang="en-US" dirty="0"/>
          </a:p>
          <a:p>
            <a:r>
              <a:rPr lang="en-US" dirty="0"/>
              <a:t>Fewer in 2023-2024</a:t>
            </a:r>
          </a:p>
          <a:p>
            <a:endParaRPr lang="en-US" dirty="0"/>
          </a:p>
          <a:p>
            <a:pPr lvl="1"/>
            <a:endParaRPr lang="en-US" dirty="0"/>
          </a:p>
        </p:txBody>
      </p:sp>
    </p:spTree>
    <p:extLst>
      <p:ext uri="{BB962C8B-B14F-4D97-AF65-F5344CB8AC3E}">
        <p14:creationId xmlns:p14="http://schemas.microsoft.com/office/powerpoint/2010/main" val="3988160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4818D-BC89-034E-A0AE-7DAFF5BC96FC}"/>
              </a:ext>
            </a:extLst>
          </p:cNvPr>
          <p:cNvSpPr>
            <a:spLocks noGrp="1"/>
          </p:cNvSpPr>
          <p:nvPr>
            <p:ph type="title"/>
          </p:nvPr>
        </p:nvSpPr>
        <p:spPr/>
        <p:txBody>
          <a:bodyPr/>
          <a:lstStyle/>
          <a:p>
            <a:r>
              <a:rPr lang="en-US" dirty="0"/>
              <a:t>In re the Marriage of O’Connor, 2023 COA 35 (Colo. App. April 20, 2023)</a:t>
            </a:r>
          </a:p>
        </p:txBody>
      </p:sp>
      <p:sp>
        <p:nvSpPr>
          <p:cNvPr id="3" name="Content Placeholder 2">
            <a:extLst>
              <a:ext uri="{FF2B5EF4-FFF2-40B4-BE49-F238E27FC236}">
                <a16:creationId xmlns:a16="http://schemas.microsoft.com/office/drawing/2014/main" id="{BAFEFDA2-6C11-3C49-A374-359E32F2CA23}"/>
              </a:ext>
            </a:extLst>
          </p:cNvPr>
          <p:cNvSpPr>
            <a:spLocks noGrp="1"/>
          </p:cNvSpPr>
          <p:nvPr>
            <p:ph idx="1"/>
          </p:nvPr>
        </p:nvSpPr>
        <p:spPr/>
        <p:txBody>
          <a:bodyPr>
            <a:normAutofit lnSpcReduction="10000"/>
          </a:bodyPr>
          <a:lstStyle/>
          <a:p>
            <a:r>
              <a:rPr lang="en-US" dirty="0"/>
              <a:t>Does the </a:t>
            </a:r>
            <a:r>
              <a:rPr lang="en-US" i="1" dirty="0"/>
              <a:t>Troxel </a:t>
            </a:r>
            <a:r>
              <a:rPr lang="en-US" dirty="0"/>
              <a:t>presumption in favor a parent apply when a grandparent seeks visitation, and the two parents disagree about what is in the children’s best interest?</a:t>
            </a:r>
          </a:p>
          <a:p>
            <a:pPr lvl="1"/>
            <a:r>
              <a:rPr lang="en-US" dirty="0"/>
              <a:t>YES. The Troxel presumption applies where either or both parents oppose grandparent visitation.</a:t>
            </a:r>
          </a:p>
          <a:p>
            <a:pPr lvl="1"/>
            <a:endParaRPr lang="en-US" dirty="0"/>
          </a:p>
          <a:p>
            <a:r>
              <a:rPr lang="en-US" dirty="0"/>
              <a:t>Court explained that: “</a:t>
            </a:r>
            <a:r>
              <a:rPr lang="en-US" i="1" dirty="0"/>
              <a:t>C.A. </a:t>
            </a:r>
            <a:r>
              <a:rPr lang="en-US" dirty="0"/>
              <a:t>rests on two bedrock principles: (1) a parent has a “fundamental right to the care, custody, and control of his or her children,” … and (2) “a dispute between parents and grandparents regarding grandparent visitation is not a contest between equals[.]”</a:t>
            </a:r>
          </a:p>
          <a:p>
            <a:endParaRPr lang="en-US" dirty="0"/>
          </a:p>
          <a:p>
            <a:r>
              <a:rPr lang="en-US" u="sng" dirty="0">
                <a:solidFill>
                  <a:srgbClr val="FF0000"/>
                </a:solidFill>
              </a:rPr>
              <a:t>Cert Requested June 1, 2023 --- </a:t>
            </a:r>
            <a:r>
              <a:rPr lang="en-US" b="0" i="0" u="sng" dirty="0">
                <a:solidFill>
                  <a:srgbClr val="FF0000"/>
                </a:solidFill>
                <a:effectLst/>
                <a:latin typeface="Roboto" panose="02000000000000000000" pitchFamily="2" charset="0"/>
              </a:rPr>
              <a:t>2023SC000399 (Still pending)</a:t>
            </a:r>
            <a:endParaRPr lang="en-US" u="sng" dirty="0">
              <a:solidFill>
                <a:srgbClr val="FF0000"/>
              </a:solidFill>
            </a:endParaRPr>
          </a:p>
          <a:p>
            <a:endParaRPr lang="en-US" dirty="0"/>
          </a:p>
        </p:txBody>
      </p:sp>
    </p:spTree>
    <p:extLst>
      <p:ext uri="{BB962C8B-B14F-4D97-AF65-F5344CB8AC3E}">
        <p14:creationId xmlns:p14="http://schemas.microsoft.com/office/powerpoint/2010/main" val="3863867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06605" y="816638"/>
            <a:ext cx="2525519" cy="5224724"/>
          </a:xfrm>
        </p:spPr>
        <p:txBody>
          <a:bodyPr anchor="ctr">
            <a:normAutofit/>
          </a:bodyPr>
          <a:lstStyle/>
          <a:p>
            <a:r>
              <a:rPr lang="en-US" sz="3300"/>
              <a:t>ATTORNEY’S FEES</a:t>
            </a:r>
          </a:p>
        </p:txBody>
      </p:sp>
      <p:sp>
        <p:nvSpPr>
          <p:cNvPr id="12" name="Content Placeholder 11">
            <a:extLst>
              <a:ext uri="{FF2B5EF4-FFF2-40B4-BE49-F238E27FC236}">
                <a16:creationId xmlns:a16="http://schemas.microsoft.com/office/drawing/2014/main" id="{157F560F-C426-29BB-EAF6-D3B5D1A2AF2C}"/>
              </a:ext>
            </a:extLst>
          </p:cNvPr>
          <p:cNvSpPr>
            <a:spLocks noGrp="1"/>
          </p:cNvSpPr>
          <p:nvPr>
            <p:ph idx="1"/>
          </p:nvPr>
        </p:nvSpPr>
        <p:spPr>
          <a:xfrm>
            <a:off x="5014726" y="816638"/>
            <a:ext cx="3464779" cy="5224724"/>
          </a:xfrm>
        </p:spPr>
        <p:txBody>
          <a:bodyPr anchor="ctr">
            <a:normAutofit/>
          </a:bodyPr>
          <a:lstStyle/>
          <a:p>
            <a:r>
              <a:rPr lang="en-US" sz="1800" b="0" dirty="0">
                <a:effectLst/>
                <a:latin typeface="Times New Roman" panose="02020603050405020304" pitchFamily="18" charset="0"/>
              </a:rPr>
              <a:t>IRM </a:t>
            </a:r>
            <a:r>
              <a:rPr lang="en-US" sz="1800" b="0" dirty="0" err="1">
                <a:effectLst/>
                <a:latin typeface="Times New Roman" panose="02020603050405020304" pitchFamily="18" charset="0"/>
              </a:rPr>
              <a:t>Bochner</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192D1-B50E-835D-5ABD-E1612EBC0914}"/>
              </a:ext>
            </a:extLst>
          </p:cNvPr>
          <p:cNvSpPr>
            <a:spLocks noGrp="1"/>
          </p:cNvSpPr>
          <p:nvPr>
            <p:ph type="title"/>
          </p:nvPr>
        </p:nvSpPr>
        <p:spPr>
          <a:xfrm>
            <a:off x="677334" y="609600"/>
            <a:ext cx="8596668" cy="1320800"/>
          </a:xfrm>
        </p:spPr>
        <p:txBody>
          <a:bodyPr>
            <a:normAutofit/>
          </a:bodyPr>
          <a:lstStyle/>
          <a:p>
            <a:r>
              <a:rPr lang="en-US" i="1"/>
              <a:t>In re Marriage of Bochner</a:t>
            </a:r>
            <a:r>
              <a:rPr lang="en-US"/>
              <a:t>, 2023 COA 63</a:t>
            </a:r>
            <a:br>
              <a:rPr lang="en-US"/>
            </a:br>
            <a:r>
              <a:rPr lang="en-US"/>
              <a:t>(Colo. App. July 6, 2023)</a:t>
            </a:r>
            <a:endParaRPr lang="en-US" dirty="0"/>
          </a:p>
        </p:txBody>
      </p:sp>
      <p:sp>
        <p:nvSpPr>
          <p:cNvPr id="5" name="Content Placeholder 4">
            <a:extLst>
              <a:ext uri="{FF2B5EF4-FFF2-40B4-BE49-F238E27FC236}">
                <a16:creationId xmlns:a16="http://schemas.microsoft.com/office/drawing/2014/main" id="{F81992C5-88C5-FC5F-B109-C9774656D76B}"/>
              </a:ext>
            </a:extLst>
          </p:cNvPr>
          <p:cNvSpPr>
            <a:spLocks noGrp="1"/>
          </p:cNvSpPr>
          <p:nvPr>
            <p:ph idx="1"/>
          </p:nvPr>
        </p:nvSpPr>
        <p:spPr>
          <a:xfrm>
            <a:off x="677334" y="1930400"/>
            <a:ext cx="8596668" cy="4390189"/>
          </a:xfrm>
        </p:spPr>
        <p:txBody>
          <a:bodyPr>
            <a:normAutofit fontScale="85000" lnSpcReduction="20000"/>
          </a:bodyPr>
          <a:lstStyle/>
          <a:p>
            <a:r>
              <a:rPr lang="en-US" b="1" i="0" dirty="0">
                <a:solidFill>
                  <a:srgbClr val="374151"/>
                </a:solidFill>
                <a:effectLst/>
                <a:latin typeface="Söhne"/>
              </a:rPr>
              <a:t>Background:</a:t>
            </a:r>
          </a:p>
          <a:p>
            <a:pPr algn="l">
              <a:buFont typeface="Arial" panose="020B0604020202020204" pitchFamily="34" charset="0"/>
              <a:buChar char="•"/>
            </a:pPr>
            <a:r>
              <a:rPr lang="en-US" b="0" i="0" dirty="0">
                <a:solidFill>
                  <a:srgbClr val="374151"/>
                </a:solidFill>
                <a:effectLst/>
                <a:latin typeface="Söhne"/>
              </a:rPr>
              <a:t>16-year marriage ended in 2020. Stipulated parenting plan included therapy for parents and children, father responsible for therapy decisions</a:t>
            </a:r>
          </a:p>
          <a:p>
            <a:pPr algn="l">
              <a:buFont typeface="Arial" panose="020B0604020202020204" pitchFamily="34" charset="0"/>
              <a:buChar char="•"/>
            </a:pPr>
            <a:r>
              <a:rPr lang="en-US" b="0" i="0" dirty="0">
                <a:solidFill>
                  <a:srgbClr val="374151"/>
                </a:solidFill>
                <a:effectLst/>
                <a:latin typeface="Söhne"/>
              </a:rPr>
              <a:t>Parenting Coordinator/Decision-Maker (PCDM) identified non-compliance with therapy plan, directed a return to individual and reunification therapy</a:t>
            </a:r>
          </a:p>
          <a:p>
            <a:pPr algn="l">
              <a:buFont typeface="Arial" panose="020B0604020202020204" pitchFamily="34" charset="0"/>
              <a:buChar char="•"/>
            </a:pPr>
            <a:r>
              <a:rPr lang="en-US" b="0" i="0" dirty="0">
                <a:solidFill>
                  <a:srgbClr val="374151"/>
                </a:solidFill>
                <a:effectLst/>
                <a:latin typeface="Söhne"/>
              </a:rPr>
              <a:t>Mother disputed PCDM's decision, citing conflict with C.R.S. § 12–245–203.5(2)(a)(I) and violation of children’s psychotherapist-patient privilege</a:t>
            </a:r>
          </a:p>
          <a:p>
            <a:pPr algn="l">
              <a:buFont typeface="Arial" panose="020B0604020202020204" pitchFamily="34" charset="0"/>
              <a:buChar char="•"/>
            </a:pPr>
            <a:r>
              <a:rPr lang="en-US" b="0" i="0" dirty="0">
                <a:solidFill>
                  <a:srgbClr val="374151"/>
                </a:solidFill>
                <a:effectLst/>
                <a:latin typeface="Söhne"/>
              </a:rPr>
              <a:t>Magistrate conducted a "de novo review” but did not hold an evidentiary hearing.</a:t>
            </a:r>
          </a:p>
          <a:p>
            <a:pPr algn="l">
              <a:buFont typeface="Arial" panose="020B0604020202020204" pitchFamily="34" charset="0"/>
              <a:buChar char="•"/>
            </a:pPr>
            <a:r>
              <a:rPr lang="en-US" b="0" i="0" dirty="0">
                <a:solidFill>
                  <a:srgbClr val="374151"/>
                </a:solidFill>
                <a:effectLst/>
                <a:latin typeface="Söhne"/>
              </a:rPr>
              <a:t>Father appealed to district court; PCDM's decision reinstated but father's motion for attorney fees and costs denied</a:t>
            </a:r>
          </a:p>
          <a:p>
            <a:pPr algn="l"/>
            <a:r>
              <a:rPr lang="en-US" b="1" i="0" dirty="0">
                <a:solidFill>
                  <a:srgbClr val="374151"/>
                </a:solidFill>
                <a:effectLst/>
                <a:latin typeface="Söhne"/>
              </a:rPr>
              <a:t>Appeal:</a:t>
            </a:r>
            <a:endParaRPr lang="en-US" b="0" i="0" dirty="0">
              <a:solidFill>
                <a:srgbClr val="374151"/>
              </a:solidFill>
              <a:effectLst/>
              <a:latin typeface="Söhne"/>
            </a:endParaRPr>
          </a:p>
          <a:p>
            <a:pPr algn="l">
              <a:buFont typeface="Arial" panose="020B0604020202020204" pitchFamily="34" charset="0"/>
              <a:buChar char="•"/>
            </a:pPr>
            <a:r>
              <a:rPr lang="en-US" b="0" i="0" dirty="0">
                <a:solidFill>
                  <a:srgbClr val="374151"/>
                </a:solidFill>
                <a:effectLst/>
                <a:latin typeface="Söhne"/>
              </a:rPr>
              <a:t>Court affirmed district court's denial of father's attorney fees request due to lack of “de novo” hearing</a:t>
            </a:r>
          </a:p>
          <a:p>
            <a:pPr algn="l">
              <a:buFont typeface="Arial" panose="020B0604020202020204" pitchFamily="34" charset="0"/>
              <a:buChar char="•"/>
            </a:pPr>
            <a:r>
              <a:rPr lang="en-US" b="0" i="0" dirty="0">
                <a:solidFill>
                  <a:srgbClr val="374151"/>
                </a:solidFill>
                <a:effectLst/>
                <a:latin typeface="Söhne"/>
              </a:rPr>
              <a:t>Court reasoned that a de novo hearing should involve hearing relevant evidence, not just reviewing pleadings</a:t>
            </a:r>
          </a:p>
          <a:p>
            <a:pPr algn="l">
              <a:buFont typeface="Arial" panose="020B0604020202020204" pitchFamily="34" charset="0"/>
              <a:buChar char="•"/>
            </a:pPr>
            <a:r>
              <a:rPr lang="en-US" b="0" i="0" dirty="0">
                <a:solidFill>
                  <a:srgbClr val="374151"/>
                </a:solidFill>
                <a:effectLst/>
                <a:latin typeface="Söhne"/>
              </a:rPr>
              <a:t>As the court did not conduct an evidentiary hearing, father's request for attorney fees (under C.R.S. § 14–10–128.3(4)(b)) deemed inapplicable and</a:t>
            </a:r>
            <a:r>
              <a:rPr lang="en-US" b="1" i="0" dirty="0">
                <a:solidFill>
                  <a:srgbClr val="374151"/>
                </a:solidFill>
                <a:effectLst/>
                <a:latin typeface="Söhne"/>
              </a:rPr>
              <a:t> attorney fee request denied.</a:t>
            </a:r>
          </a:p>
          <a:p>
            <a:endParaRPr lang="en-US" dirty="0"/>
          </a:p>
        </p:txBody>
      </p:sp>
    </p:spTree>
    <p:extLst>
      <p:ext uri="{BB962C8B-B14F-4D97-AF65-F5344CB8AC3E}">
        <p14:creationId xmlns:p14="http://schemas.microsoft.com/office/powerpoint/2010/main" val="1209638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06605" y="816638"/>
            <a:ext cx="2525519" cy="5224724"/>
          </a:xfrm>
        </p:spPr>
        <p:txBody>
          <a:bodyPr anchor="ctr">
            <a:normAutofit/>
          </a:bodyPr>
          <a:lstStyle/>
          <a:p>
            <a:r>
              <a:rPr lang="en-US" dirty="0"/>
              <a:t>Procedure</a:t>
            </a:r>
          </a:p>
        </p:txBody>
      </p:sp>
      <p:sp>
        <p:nvSpPr>
          <p:cNvPr id="13" name="Content Placeholder 12">
            <a:extLst>
              <a:ext uri="{FF2B5EF4-FFF2-40B4-BE49-F238E27FC236}">
                <a16:creationId xmlns:a16="http://schemas.microsoft.com/office/drawing/2014/main" id="{80195D45-647E-3AE2-0ACE-B61576EB3E70}"/>
              </a:ext>
            </a:extLst>
          </p:cNvPr>
          <p:cNvSpPr>
            <a:spLocks noGrp="1"/>
          </p:cNvSpPr>
          <p:nvPr>
            <p:ph idx="1"/>
          </p:nvPr>
        </p:nvSpPr>
        <p:spPr>
          <a:xfrm>
            <a:off x="5014726" y="816638"/>
            <a:ext cx="3464779" cy="5224724"/>
          </a:xfrm>
        </p:spPr>
        <p:txBody>
          <a:bodyPr anchor="ctr">
            <a:normAutofit/>
          </a:bodyPr>
          <a:lstStyle/>
          <a:p>
            <a:r>
              <a:rPr lang="en-US" dirty="0"/>
              <a:t>IRM Medeiros</a:t>
            </a:r>
          </a:p>
          <a:p>
            <a:r>
              <a:rPr lang="en-US" dirty="0"/>
              <a:t>IRM James</a:t>
            </a:r>
          </a:p>
          <a:p>
            <a:r>
              <a:rPr lang="en-US" dirty="0"/>
              <a:t>In re Webb-Galarza v. Strong</a:t>
            </a:r>
          </a:p>
        </p:txBody>
      </p:sp>
    </p:spTree>
    <p:extLst>
      <p:ext uri="{BB962C8B-B14F-4D97-AF65-F5344CB8AC3E}">
        <p14:creationId xmlns:p14="http://schemas.microsoft.com/office/powerpoint/2010/main" val="382440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EDE981B6-6124-176C-DD50-DA684DDDF158}"/>
              </a:ext>
            </a:extLst>
          </p:cNvPr>
          <p:cNvSpPr>
            <a:spLocks noGrp="1"/>
          </p:cNvSpPr>
          <p:nvPr>
            <p:ph type="title"/>
          </p:nvPr>
        </p:nvSpPr>
        <p:spPr>
          <a:xfrm>
            <a:off x="677334" y="609600"/>
            <a:ext cx="8596668" cy="1320800"/>
          </a:xfrm>
        </p:spPr>
        <p:txBody>
          <a:bodyPr>
            <a:normAutofit fontScale="90000"/>
          </a:bodyPr>
          <a:lstStyle/>
          <a:p>
            <a:r>
              <a:rPr lang="en-US" i="1" dirty="0"/>
              <a:t>In re Marriage of Medeiros</a:t>
            </a:r>
            <a:r>
              <a:rPr lang="en-US" dirty="0"/>
              <a:t>, 2023 COA 42 (Colo. App. May 18, 2023)</a:t>
            </a:r>
            <a:br>
              <a:rPr lang="en-US" dirty="0"/>
            </a:br>
            <a:endParaRPr lang="en-US" dirty="0"/>
          </a:p>
        </p:txBody>
      </p:sp>
      <p:sp>
        <p:nvSpPr>
          <p:cNvPr id="3" name="Subtitle 2">
            <a:extLst>
              <a:ext uri="{FF2B5EF4-FFF2-40B4-BE49-F238E27FC236}">
                <a16:creationId xmlns:a16="http://schemas.microsoft.com/office/drawing/2014/main" id="{6B4EE414-A063-9C41-5544-2D3612F28B6A}"/>
              </a:ext>
            </a:extLst>
          </p:cNvPr>
          <p:cNvSpPr>
            <a:spLocks noGrp="1"/>
          </p:cNvSpPr>
          <p:nvPr>
            <p:ph idx="1"/>
          </p:nvPr>
        </p:nvSpPr>
        <p:spPr>
          <a:xfrm>
            <a:off x="677334" y="2160589"/>
            <a:ext cx="8596668" cy="3880773"/>
          </a:xfrm>
        </p:spPr>
        <p:txBody>
          <a:bodyPr>
            <a:normAutofit/>
          </a:bodyPr>
          <a:lstStyle/>
          <a:p>
            <a:r>
              <a:rPr lang="en-US" dirty="0"/>
              <a:t>Facts</a:t>
            </a:r>
          </a:p>
          <a:p>
            <a:pPr lvl="1"/>
            <a:r>
              <a:rPr lang="en-US" dirty="0"/>
              <a:t>After Permanent Orders Hearing</a:t>
            </a:r>
          </a:p>
          <a:p>
            <a:pPr lvl="1"/>
            <a:r>
              <a:rPr lang="en-US" dirty="0"/>
              <a:t>Before Permanent Orders or Decree</a:t>
            </a:r>
          </a:p>
          <a:p>
            <a:pPr lvl="1"/>
            <a:r>
              <a:rPr lang="en-US" dirty="0"/>
              <a:t>Wife’s Father Dies = Inheritance</a:t>
            </a:r>
          </a:p>
          <a:p>
            <a:r>
              <a:rPr lang="en-US" dirty="0"/>
              <a:t>Reopening Evidence</a:t>
            </a:r>
          </a:p>
          <a:p>
            <a:r>
              <a:rPr lang="en-US" dirty="0"/>
              <a:t>Property Division</a:t>
            </a:r>
          </a:p>
          <a:p>
            <a:r>
              <a:rPr lang="en-US" dirty="0"/>
              <a:t>Maintenance </a:t>
            </a:r>
            <a:br>
              <a:rPr lang="en-US" dirty="0"/>
            </a:br>
            <a:endParaRPr lang="en-US" dirty="0"/>
          </a:p>
        </p:txBody>
      </p:sp>
      <p:sp>
        <p:nvSpPr>
          <p:cNvPr id="6" name="TextBox 5">
            <a:extLst>
              <a:ext uri="{FF2B5EF4-FFF2-40B4-BE49-F238E27FC236}">
                <a16:creationId xmlns:a16="http://schemas.microsoft.com/office/drawing/2014/main" id="{3CC3C0A9-1E00-05BF-3E02-0BC0BFCD1D16}"/>
              </a:ext>
            </a:extLst>
          </p:cNvPr>
          <p:cNvSpPr txBox="1"/>
          <p:nvPr/>
        </p:nvSpPr>
        <p:spPr>
          <a:xfrm>
            <a:off x="618682" y="6858000"/>
            <a:ext cx="10517387" cy="1200329"/>
          </a:xfrm>
          <a:prstGeom prst="rect">
            <a:avLst/>
          </a:prstGeom>
          <a:noFill/>
        </p:spPr>
        <p:txBody>
          <a:bodyPr wrap="square" rtlCol="0">
            <a:spAutoFit/>
          </a:bodyPr>
          <a:lstStyle/>
          <a:p>
            <a:pPr marL="742950" lvl="1" indent="-285750">
              <a:buFont typeface="Arial" panose="020B0604020202020204" pitchFamily="34" charset="0"/>
              <a:buChar char="•"/>
            </a:pPr>
            <a:endParaRPr lang="en-US" sz="2400" dirty="0"/>
          </a:p>
          <a:p>
            <a:pPr lvl="1"/>
            <a:endParaRPr lang="en-US" sz="2400" dirty="0"/>
          </a:p>
          <a:p>
            <a:pPr lvl="1"/>
            <a:endParaRPr lang="en-US" sz="2400" dirty="0"/>
          </a:p>
        </p:txBody>
      </p:sp>
      <p:pic>
        <p:nvPicPr>
          <p:cNvPr id="8" name="Picture 7" descr="Silver stopwatch">
            <a:extLst>
              <a:ext uri="{FF2B5EF4-FFF2-40B4-BE49-F238E27FC236}">
                <a16:creationId xmlns:a16="http://schemas.microsoft.com/office/drawing/2014/main" id="{43209365-19AE-EE76-B401-472B2E8D8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8758" y="1930400"/>
            <a:ext cx="2910310" cy="2184400"/>
          </a:xfrm>
          <a:prstGeom prst="rect">
            <a:avLst/>
          </a:prstGeom>
        </p:spPr>
      </p:pic>
    </p:spTree>
    <p:extLst>
      <p:ext uri="{BB962C8B-B14F-4D97-AF65-F5344CB8AC3E}">
        <p14:creationId xmlns:p14="http://schemas.microsoft.com/office/powerpoint/2010/main" val="17193825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EDE981B6-6124-176C-DD50-DA684DDDF158}"/>
              </a:ext>
            </a:extLst>
          </p:cNvPr>
          <p:cNvSpPr>
            <a:spLocks noGrp="1"/>
          </p:cNvSpPr>
          <p:nvPr>
            <p:ph type="title"/>
          </p:nvPr>
        </p:nvSpPr>
        <p:spPr>
          <a:xfrm>
            <a:off x="677334" y="609600"/>
            <a:ext cx="8596668" cy="1320800"/>
          </a:xfrm>
        </p:spPr>
        <p:txBody>
          <a:bodyPr>
            <a:normAutofit fontScale="90000"/>
          </a:bodyPr>
          <a:lstStyle/>
          <a:p>
            <a:r>
              <a:rPr lang="en-US" dirty="0"/>
              <a:t>In re Marriage of James, 2023 COA 51 (Colo. App. June 8, 2023)</a:t>
            </a:r>
            <a:br>
              <a:rPr lang="en-US" dirty="0"/>
            </a:br>
            <a:br>
              <a:rPr lang="en-US" dirty="0"/>
            </a:br>
            <a:endParaRPr lang="en-US" dirty="0"/>
          </a:p>
        </p:txBody>
      </p:sp>
      <p:sp>
        <p:nvSpPr>
          <p:cNvPr id="3" name="Subtitle 2">
            <a:extLst>
              <a:ext uri="{FF2B5EF4-FFF2-40B4-BE49-F238E27FC236}">
                <a16:creationId xmlns:a16="http://schemas.microsoft.com/office/drawing/2014/main" id="{6B4EE414-A063-9C41-5544-2D3612F28B6A}"/>
              </a:ext>
            </a:extLst>
          </p:cNvPr>
          <p:cNvSpPr>
            <a:spLocks noGrp="1"/>
          </p:cNvSpPr>
          <p:nvPr>
            <p:ph idx="1"/>
          </p:nvPr>
        </p:nvSpPr>
        <p:spPr>
          <a:xfrm>
            <a:off x="677334" y="1780674"/>
            <a:ext cx="8596668" cy="4740441"/>
          </a:xfrm>
        </p:spPr>
        <p:txBody>
          <a:bodyPr>
            <a:normAutofit/>
          </a:bodyPr>
          <a:lstStyle/>
          <a:p>
            <a:r>
              <a:rPr lang="en-US" dirty="0"/>
              <a:t>May a party file a motion for reconsideration under C.R.C.P. 59 in a case heard by a magistrate where consent IS necessary?</a:t>
            </a:r>
          </a:p>
          <a:p>
            <a:pPr lvl="1"/>
            <a:r>
              <a:rPr lang="en-US" dirty="0"/>
              <a:t>Answer: No. Magistrates are governed by the Colorado Rules for Magistrates and those rules do not provide a mechanism for reconsideration of final orders issued by magistrates where consent is necessary.</a:t>
            </a:r>
          </a:p>
          <a:p>
            <a:r>
              <a:rPr lang="en-US" dirty="0"/>
              <a:t>Does filing a C.R.C.P. 59 motion under these circumstances nonetheless toll the time period for filing a notice of appeal?</a:t>
            </a:r>
          </a:p>
          <a:p>
            <a:pPr lvl="1"/>
            <a:r>
              <a:rPr lang="en-US" dirty="0"/>
              <a:t>NO. There is no tolling when the motion is not permitted to begin with.</a:t>
            </a:r>
          </a:p>
          <a:p>
            <a:r>
              <a:rPr lang="en-US" dirty="0"/>
              <a:t>What about non-final orders?</a:t>
            </a:r>
          </a:p>
          <a:p>
            <a:pPr lvl="1"/>
            <a:r>
              <a:rPr lang="en-US" dirty="0"/>
              <a:t>Any magistrate can reconsider any non-final order. </a:t>
            </a:r>
            <a:r>
              <a:rPr lang="en-US" i="1" dirty="0"/>
              <a:t>People In Interest of J.D.</a:t>
            </a:r>
            <a:r>
              <a:rPr lang="en-US" dirty="0"/>
              <a:t>, 2020 CO 48, ¶ 10 (“there can be little question that a magistrate, just as a judge, retains the ability to modify or reconsider any of his rulings made in the course of judicial proceedings until those proceedings culminate in a final, reviewable order or judgment.”)</a:t>
            </a:r>
          </a:p>
          <a:p>
            <a:pPr lvl="1"/>
            <a:endParaRPr lang="en-US" dirty="0"/>
          </a:p>
        </p:txBody>
      </p:sp>
      <p:sp>
        <p:nvSpPr>
          <p:cNvPr id="6" name="TextBox 5">
            <a:extLst>
              <a:ext uri="{FF2B5EF4-FFF2-40B4-BE49-F238E27FC236}">
                <a16:creationId xmlns:a16="http://schemas.microsoft.com/office/drawing/2014/main" id="{3CC3C0A9-1E00-05BF-3E02-0BC0BFCD1D16}"/>
              </a:ext>
            </a:extLst>
          </p:cNvPr>
          <p:cNvSpPr txBox="1"/>
          <p:nvPr/>
        </p:nvSpPr>
        <p:spPr>
          <a:xfrm>
            <a:off x="618682" y="6858000"/>
            <a:ext cx="10517387" cy="1200329"/>
          </a:xfrm>
          <a:prstGeom prst="rect">
            <a:avLst/>
          </a:prstGeom>
          <a:noFill/>
        </p:spPr>
        <p:txBody>
          <a:bodyPr wrap="square" rtlCol="0">
            <a:spAutoFit/>
          </a:bodyPr>
          <a:lstStyle/>
          <a:p>
            <a:pPr marL="742950" lvl="1" indent="-285750">
              <a:buFont typeface="Arial" panose="020B0604020202020204" pitchFamily="34" charset="0"/>
              <a:buChar char="•"/>
            </a:pPr>
            <a:endParaRPr lang="en-US" sz="2400" dirty="0"/>
          </a:p>
          <a:p>
            <a:pPr lvl="1"/>
            <a:endParaRPr lang="en-US" sz="2400" dirty="0"/>
          </a:p>
          <a:p>
            <a:pPr lvl="1"/>
            <a:endParaRPr lang="en-US" sz="2400" dirty="0"/>
          </a:p>
        </p:txBody>
      </p:sp>
    </p:spTree>
    <p:extLst>
      <p:ext uri="{BB962C8B-B14F-4D97-AF65-F5344CB8AC3E}">
        <p14:creationId xmlns:p14="http://schemas.microsoft.com/office/powerpoint/2010/main" val="111506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24C69-2B24-107A-FC64-45FADE76A8E6}"/>
              </a:ext>
            </a:extLst>
          </p:cNvPr>
          <p:cNvSpPr>
            <a:spLocks noGrp="1"/>
          </p:cNvSpPr>
          <p:nvPr>
            <p:ph type="title"/>
          </p:nvPr>
        </p:nvSpPr>
        <p:spPr>
          <a:xfrm>
            <a:off x="677334" y="609600"/>
            <a:ext cx="8596668" cy="1320800"/>
          </a:xfrm>
        </p:spPr>
        <p:txBody>
          <a:bodyPr>
            <a:normAutofit fontScale="90000"/>
          </a:bodyPr>
          <a:lstStyle/>
          <a:p>
            <a:r>
              <a:rPr lang="en-US" i="1" dirty="0"/>
              <a:t>In re Webb-Galarza v. Strong</a:t>
            </a:r>
            <a:r>
              <a:rPr lang="en-US" dirty="0"/>
              <a:t>,</a:t>
            </a:r>
            <a:br>
              <a:rPr lang="en-US" dirty="0"/>
            </a:br>
            <a:r>
              <a:rPr lang="en-US" dirty="0"/>
              <a:t>C.A.R. 21 </a:t>
            </a:r>
            <a:r>
              <a:rPr lang="en-US" dirty="0" err="1"/>
              <a:t>En</a:t>
            </a:r>
            <a:r>
              <a:rPr lang="en-US" dirty="0"/>
              <a:t> Banc (Colo. May 12, 2023)</a:t>
            </a:r>
            <a:br>
              <a:rPr lang="en-US" dirty="0"/>
            </a:br>
            <a:endParaRPr lang="en-US" dirty="0"/>
          </a:p>
        </p:txBody>
      </p:sp>
      <p:sp>
        <p:nvSpPr>
          <p:cNvPr id="5" name="Content Placeholder 4">
            <a:extLst>
              <a:ext uri="{FF2B5EF4-FFF2-40B4-BE49-F238E27FC236}">
                <a16:creationId xmlns:a16="http://schemas.microsoft.com/office/drawing/2014/main" id="{94D17EFE-3982-3230-B242-56D990E1E0A9}"/>
              </a:ext>
            </a:extLst>
          </p:cNvPr>
          <p:cNvSpPr>
            <a:spLocks noGrp="1"/>
          </p:cNvSpPr>
          <p:nvPr>
            <p:ph idx="1"/>
          </p:nvPr>
        </p:nvSpPr>
        <p:spPr/>
        <p:txBody>
          <a:bodyPr>
            <a:normAutofit/>
          </a:bodyPr>
          <a:lstStyle/>
          <a:p>
            <a:r>
              <a:rPr lang="en-US" dirty="0"/>
              <a:t>C.A.R. 21 Petition for Rule to Show Cause.</a:t>
            </a:r>
          </a:p>
          <a:p>
            <a:pPr lvl="1"/>
            <a:r>
              <a:rPr lang="en-US" dirty="0"/>
              <a:t>Arising out of Magistrate’s order vacating parenting time hearing and issuing order to mediate parenting time issues on the morning of parenting time hearing.</a:t>
            </a:r>
          </a:p>
          <a:p>
            <a:pPr lvl="1"/>
            <a:endParaRPr lang="en-US" dirty="0"/>
          </a:p>
          <a:p>
            <a:r>
              <a:rPr lang="en-US" dirty="0"/>
              <a:t>Extremely unique facts.</a:t>
            </a:r>
          </a:p>
          <a:p>
            <a:pPr lvl="1"/>
            <a:r>
              <a:rPr lang="en-US" dirty="0"/>
              <a:t>No parenting time for over two years (November 2020 through February 2023)</a:t>
            </a:r>
          </a:p>
          <a:p>
            <a:pPr lvl="1"/>
            <a:r>
              <a:rPr lang="en-US" dirty="0"/>
              <a:t>Automatic self-executing restrictions on parenting time</a:t>
            </a:r>
          </a:p>
          <a:p>
            <a:pPr lvl="1"/>
            <a:r>
              <a:rPr lang="en-US" dirty="0"/>
              <a:t>Mother withheld parenting time from November 2020 (unilaterally and without ever filing a motion to restrict).</a:t>
            </a:r>
          </a:p>
          <a:p>
            <a:pPr lvl="1"/>
            <a:r>
              <a:rPr lang="en-US" dirty="0"/>
              <a:t>Father did not even have supervised parenting time</a:t>
            </a:r>
          </a:p>
          <a:p>
            <a:pPr marL="457200" lvl="1" indent="0">
              <a:buNone/>
            </a:pPr>
            <a:endParaRPr lang="en-US" dirty="0"/>
          </a:p>
        </p:txBody>
      </p:sp>
    </p:spTree>
    <p:extLst>
      <p:ext uri="{BB962C8B-B14F-4D97-AF65-F5344CB8AC3E}">
        <p14:creationId xmlns:p14="http://schemas.microsoft.com/office/powerpoint/2010/main" val="40648307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24C69-2B24-107A-FC64-45FADE76A8E6}"/>
              </a:ext>
            </a:extLst>
          </p:cNvPr>
          <p:cNvSpPr>
            <a:spLocks noGrp="1"/>
          </p:cNvSpPr>
          <p:nvPr>
            <p:ph type="title"/>
          </p:nvPr>
        </p:nvSpPr>
        <p:spPr>
          <a:xfrm>
            <a:off x="677334" y="609600"/>
            <a:ext cx="8596668" cy="1320800"/>
          </a:xfrm>
        </p:spPr>
        <p:txBody>
          <a:bodyPr>
            <a:normAutofit fontScale="90000"/>
          </a:bodyPr>
          <a:lstStyle/>
          <a:p>
            <a:r>
              <a:rPr lang="en-US" i="1" dirty="0"/>
              <a:t>In re Webb-Galarza v. Strong</a:t>
            </a:r>
            <a:r>
              <a:rPr lang="en-US" dirty="0"/>
              <a:t>,</a:t>
            </a:r>
            <a:br>
              <a:rPr lang="en-US" dirty="0"/>
            </a:br>
            <a:r>
              <a:rPr lang="en-US" dirty="0"/>
              <a:t>C.A.R. 21 </a:t>
            </a:r>
            <a:r>
              <a:rPr lang="en-US" dirty="0" err="1"/>
              <a:t>En</a:t>
            </a:r>
            <a:r>
              <a:rPr lang="en-US" dirty="0"/>
              <a:t> Banc (Colo. May 12, 2023) (Cont.)</a:t>
            </a:r>
            <a:br>
              <a:rPr lang="en-US" dirty="0"/>
            </a:br>
            <a:endParaRPr lang="en-US" dirty="0"/>
          </a:p>
        </p:txBody>
      </p:sp>
      <p:sp>
        <p:nvSpPr>
          <p:cNvPr id="5" name="Content Placeholder 4">
            <a:extLst>
              <a:ext uri="{FF2B5EF4-FFF2-40B4-BE49-F238E27FC236}">
                <a16:creationId xmlns:a16="http://schemas.microsoft.com/office/drawing/2014/main" id="{94D17EFE-3982-3230-B242-56D990E1E0A9}"/>
              </a:ext>
            </a:extLst>
          </p:cNvPr>
          <p:cNvSpPr>
            <a:spLocks noGrp="1"/>
          </p:cNvSpPr>
          <p:nvPr>
            <p:ph idx="1"/>
          </p:nvPr>
        </p:nvSpPr>
        <p:spPr/>
        <p:txBody>
          <a:bodyPr>
            <a:normAutofit/>
          </a:bodyPr>
          <a:lstStyle/>
          <a:p>
            <a:r>
              <a:rPr lang="en-US" dirty="0"/>
              <a:t>Orders</a:t>
            </a:r>
          </a:p>
          <a:p>
            <a:pPr lvl="1"/>
            <a:r>
              <a:rPr lang="en-US" dirty="0"/>
              <a:t>“</a:t>
            </a:r>
            <a:r>
              <a:rPr lang="en-US" sz="1800" dirty="0">
                <a:effectLst/>
                <a:latin typeface="Times New Roman" panose="02020603050405020304" pitchFamily="18" charset="0"/>
                <a:ea typeface="Cambria" panose="02040503050406030204" pitchFamily="18" charset="0"/>
              </a:rPr>
              <a:t>On March 3, 2023, the Supreme Court issued a rule to show cause why the district court did not err in vacating the scheduled hearing, ordering mediation, and not otherwise acting on the petitioner’s requests for parenting time.”</a:t>
            </a:r>
          </a:p>
          <a:p>
            <a:pPr lvl="1"/>
            <a:r>
              <a:rPr lang="en-US" sz="1800" dirty="0">
                <a:latin typeface="Times New Roman" panose="02020603050405020304" pitchFamily="18" charset="0"/>
                <a:ea typeface="Cambria" panose="02040503050406030204" pitchFamily="18" charset="0"/>
              </a:rPr>
              <a:t>“</a:t>
            </a:r>
            <a:r>
              <a:rPr lang="en-US" sz="1800" dirty="0">
                <a:effectLst/>
                <a:latin typeface="Times New Roman" panose="02020603050405020304" pitchFamily="18" charset="0"/>
                <a:ea typeface="Cambria" panose="02040503050406030204" pitchFamily="18" charset="0"/>
              </a:rPr>
              <a:t>IT IS ORDERED that the Rule to Show Cause shall be, and the same hereby is, MADE ABSOLUTE.  Given the unusual circumstances of this case, the trial court is ORDERED, </a:t>
            </a:r>
            <a:r>
              <a:rPr lang="en-US" sz="1800" b="1" u="sng" dirty="0">
                <a:effectLst/>
                <a:latin typeface="Times New Roman" panose="02020603050405020304" pitchFamily="18" charset="0"/>
                <a:ea typeface="Cambria" panose="02040503050406030204" pitchFamily="18" charset="0"/>
              </a:rPr>
              <a:t>without additional mediation</a:t>
            </a:r>
            <a:r>
              <a:rPr lang="en-US" sz="1800" dirty="0">
                <a:effectLst/>
                <a:latin typeface="Times New Roman" panose="02020603050405020304" pitchFamily="18" charset="0"/>
                <a:ea typeface="Cambria" panose="02040503050406030204" pitchFamily="18" charset="0"/>
              </a:rPr>
              <a:t>, to hold a hearing on the Motion to Modify Parenting Time within a reasonable timeframe.” (emphasis added)</a:t>
            </a:r>
          </a:p>
          <a:p>
            <a:r>
              <a:rPr lang="en-US" sz="2000" dirty="0">
                <a:latin typeface="Times New Roman" panose="02020603050405020304" pitchFamily="18" charset="0"/>
                <a:ea typeface="Cambria" panose="02040503050406030204" pitchFamily="18" charset="0"/>
              </a:rPr>
              <a:t>No published opinion</a:t>
            </a:r>
          </a:p>
          <a:p>
            <a:r>
              <a:rPr lang="en-US" sz="2000" dirty="0">
                <a:effectLst/>
                <a:latin typeface="Times New Roman" panose="02020603050405020304" pitchFamily="18" charset="0"/>
                <a:ea typeface="Cambria" panose="02040503050406030204" pitchFamily="18" charset="0"/>
              </a:rPr>
              <a:t>Court ordered immediate hearing on parenting time.</a:t>
            </a:r>
          </a:p>
          <a:p>
            <a:pPr lvl="1"/>
            <a:endParaRPr lang="en-US" sz="1800" dirty="0">
              <a:effectLst/>
              <a:latin typeface="Times New Roman" panose="02020603050405020304" pitchFamily="18" charset="0"/>
              <a:ea typeface="Cambria" panose="02040503050406030204" pitchFamily="18" charset="0"/>
            </a:endParaRPr>
          </a:p>
          <a:p>
            <a:pPr lvl="1"/>
            <a:endParaRPr lang="en-US" dirty="0"/>
          </a:p>
        </p:txBody>
      </p:sp>
    </p:spTree>
    <p:extLst>
      <p:ext uri="{BB962C8B-B14F-4D97-AF65-F5344CB8AC3E}">
        <p14:creationId xmlns:p14="http://schemas.microsoft.com/office/powerpoint/2010/main" val="7708951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57242-EBD8-0242-A612-9EA8E810406F}"/>
              </a:ext>
            </a:extLst>
          </p:cNvPr>
          <p:cNvSpPr>
            <a:spLocks noGrp="1"/>
          </p:cNvSpPr>
          <p:nvPr>
            <p:ph type="title"/>
          </p:nvPr>
        </p:nvSpPr>
        <p:spPr>
          <a:xfrm>
            <a:off x="2006605" y="816638"/>
            <a:ext cx="2525519" cy="5224724"/>
          </a:xfrm>
        </p:spPr>
        <p:txBody>
          <a:bodyPr anchor="ctr">
            <a:normAutofit/>
          </a:bodyPr>
          <a:lstStyle/>
          <a:p>
            <a:r>
              <a:rPr lang="en-US" sz="3300"/>
              <a:t>COLLATERAL ISSUES </a:t>
            </a:r>
          </a:p>
        </p:txBody>
      </p:sp>
      <p:sp>
        <p:nvSpPr>
          <p:cNvPr id="4" name="Text Placeholder 3">
            <a:extLst>
              <a:ext uri="{FF2B5EF4-FFF2-40B4-BE49-F238E27FC236}">
                <a16:creationId xmlns:a16="http://schemas.microsoft.com/office/drawing/2014/main" id="{B78E0428-B224-0F40-A67C-4663260C8C08}"/>
              </a:ext>
            </a:extLst>
          </p:cNvPr>
          <p:cNvSpPr>
            <a:spLocks noGrp="1"/>
          </p:cNvSpPr>
          <p:nvPr>
            <p:ph idx="1"/>
          </p:nvPr>
        </p:nvSpPr>
        <p:spPr>
          <a:xfrm>
            <a:off x="5014726" y="816638"/>
            <a:ext cx="3464779" cy="5224724"/>
          </a:xfrm>
        </p:spPr>
        <p:txBody>
          <a:bodyPr anchor="ctr">
            <a:normAutofit/>
          </a:bodyPr>
          <a:lstStyle/>
          <a:p>
            <a:r>
              <a:rPr lang="en-US" dirty="0"/>
              <a:t>Johnson Family Law v. </a:t>
            </a:r>
            <a:r>
              <a:rPr lang="en-US" dirty="0" err="1"/>
              <a:t>Bursek</a:t>
            </a:r>
            <a:endParaRPr lang="en-US" dirty="0"/>
          </a:p>
          <a:p>
            <a:r>
              <a:rPr lang="en-US" dirty="0"/>
              <a:t>Matter of Katherine E. Reece Trust</a:t>
            </a:r>
          </a:p>
          <a:p>
            <a:r>
              <a:rPr lang="en-US" dirty="0"/>
              <a:t>H.J.B. v. People In Interest of A-J.A.B.,</a:t>
            </a:r>
          </a:p>
          <a:p>
            <a:r>
              <a:rPr lang="en-US" dirty="0"/>
              <a:t>Carter Holdings, Inc. v. Carter</a:t>
            </a:r>
          </a:p>
          <a:p>
            <a:r>
              <a:rPr lang="en-US" dirty="0"/>
              <a:t>People In Interest of E.A.M. v. D.R.M.	 </a:t>
            </a:r>
          </a:p>
          <a:p>
            <a:r>
              <a:rPr lang="en-US" dirty="0"/>
              <a:t>People in the Interest of S.Z.S. </a:t>
            </a:r>
          </a:p>
          <a:p>
            <a:r>
              <a:rPr lang="en-US" dirty="0" err="1"/>
              <a:t>Haaland</a:t>
            </a:r>
            <a:r>
              <a:rPr lang="en-US" dirty="0"/>
              <a:t> v. </a:t>
            </a:r>
            <a:r>
              <a:rPr lang="en-US" dirty="0" err="1"/>
              <a:t>Brackeen</a:t>
            </a:r>
            <a:r>
              <a:rPr lang="en-US" dirty="0"/>
              <a:t> (SCOTUS)</a:t>
            </a:r>
          </a:p>
          <a:p>
            <a:endParaRPr lang="en-US" dirty="0"/>
          </a:p>
        </p:txBody>
      </p:sp>
    </p:spTree>
    <p:extLst>
      <p:ext uri="{BB962C8B-B14F-4D97-AF65-F5344CB8AC3E}">
        <p14:creationId xmlns:p14="http://schemas.microsoft.com/office/powerpoint/2010/main" val="3837569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D60BF-BAD7-9F44-B9E4-39880742C89E}"/>
              </a:ext>
            </a:extLst>
          </p:cNvPr>
          <p:cNvSpPr>
            <a:spLocks noGrp="1"/>
          </p:cNvSpPr>
          <p:nvPr>
            <p:ph type="title"/>
          </p:nvPr>
        </p:nvSpPr>
        <p:spPr>
          <a:xfrm>
            <a:off x="677334" y="609600"/>
            <a:ext cx="8596668" cy="1320800"/>
          </a:xfrm>
        </p:spPr>
        <p:txBody>
          <a:bodyPr>
            <a:normAutofit/>
          </a:bodyPr>
          <a:lstStyle/>
          <a:p>
            <a:r>
              <a:rPr lang="en-US" dirty="0"/>
              <a:t>Johnson Family Law v. Grant </a:t>
            </a:r>
            <a:r>
              <a:rPr lang="en-US" dirty="0" err="1"/>
              <a:t>Bursek</a:t>
            </a:r>
            <a:br>
              <a:rPr lang="en-US" dirty="0"/>
            </a:br>
            <a:r>
              <a:rPr lang="en-US" dirty="0"/>
              <a:t>2024 CO 1 (January 16, 2024) (Rule)</a:t>
            </a:r>
          </a:p>
        </p:txBody>
      </p:sp>
      <p:sp>
        <p:nvSpPr>
          <p:cNvPr id="4" name="Content Placeholder 3">
            <a:extLst>
              <a:ext uri="{FF2B5EF4-FFF2-40B4-BE49-F238E27FC236}">
                <a16:creationId xmlns:a16="http://schemas.microsoft.com/office/drawing/2014/main" id="{C1C31799-FF7E-2CA1-CA00-76ACFE2CD94C}"/>
              </a:ext>
            </a:extLst>
          </p:cNvPr>
          <p:cNvSpPr>
            <a:spLocks noGrp="1"/>
          </p:cNvSpPr>
          <p:nvPr>
            <p:ph idx="1"/>
          </p:nvPr>
        </p:nvSpPr>
        <p:spPr>
          <a:xfrm>
            <a:off x="677334" y="2160589"/>
            <a:ext cx="8596668" cy="3880773"/>
          </a:xfrm>
        </p:spPr>
        <p:txBody>
          <a:bodyPr>
            <a:normAutofit/>
          </a:bodyPr>
          <a:lstStyle/>
          <a:p>
            <a:r>
              <a:rPr lang="en-US" dirty="0">
                <a:solidFill>
                  <a:srgbClr val="000000"/>
                </a:solidFill>
                <a:effectLst/>
                <a:latin typeface="Source Sans Pro" panose="020B0503030403020204" pitchFamily="34" charset="0"/>
              </a:rPr>
              <a:t>A lawyer shall not participate in offering or making:</a:t>
            </a:r>
          </a:p>
          <a:p>
            <a:pPr lvl="1"/>
            <a:r>
              <a:rPr lang="en-US" b="1" dirty="0">
                <a:solidFill>
                  <a:srgbClr val="3D3D3D"/>
                </a:solidFill>
                <a:effectLst/>
                <a:latin typeface="Source Sans Pro" panose="020B0503030403020204" pitchFamily="34" charset="0"/>
              </a:rPr>
              <a:t>(a)</a:t>
            </a:r>
            <a:r>
              <a:rPr lang="en-US" dirty="0">
                <a:solidFill>
                  <a:srgbClr val="000000"/>
                </a:solidFill>
                <a:effectLst/>
                <a:latin typeface="Source Sans Pro" panose="020B0503030403020204" pitchFamily="34" charset="0"/>
              </a:rPr>
              <a:t> a partnership, shareholders, operating, employment, or other similar type of agreement that restricts the right of a lawyer or LLP to practice after termination of the relationship, except an agreement concerning benefits upon retirement; or</a:t>
            </a:r>
          </a:p>
          <a:p>
            <a:pPr lvl="1"/>
            <a:r>
              <a:rPr lang="en-US" b="1" dirty="0">
                <a:solidFill>
                  <a:srgbClr val="3D3D3D"/>
                </a:solidFill>
                <a:effectLst/>
                <a:latin typeface="Source Sans Pro" panose="020B0503030403020204" pitchFamily="34" charset="0"/>
              </a:rPr>
              <a:t>(b)</a:t>
            </a:r>
            <a:r>
              <a:rPr lang="en-US" dirty="0">
                <a:solidFill>
                  <a:srgbClr val="000000"/>
                </a:solidFill>
                <a:effectLst/>
                <a:latin typeface="Source Sans Pro" panose="020B0503030403020204" pitchFamily="34" charset="0"/>
              </a:rPr>
              <a:t> an agreement in which a restriction on the lawyer's or LLP's right to practice is part of the settlement of a client controversy.</a:t>
            </a:r>
          </a:p>
          <a:p>
            <a:r>
              <a:rPr lang="en-US" dirty="0">
                <a:solidFill>
                  <a:srgbClr val="000000"/>
                </a:solidFill>
                <a:effectLst/>
                <a:latin typeface="Source Sans Pro" panose="020B0503030403020204" pitchFamily="34" charset="0"/>
              </a:rPr>
              <a:t>Colo. RPC 5.6</a:t>
            </a:r>
          </a:p>
        </p:txBody>
      </p:sp>
    </p:spTree>
    <p:extLst>
      <p:ext uri="{BB962C8B-B14F-4D97-AF65-F5344CB8AC3E}">
        <p14:creationId xmlns:p14="http://schemas.microsoft.com/office/powerpoint/2010/main" val="813605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5" name="Straight Connector 44">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7"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8"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 name="Isosceles Triangle 48">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0"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1"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2"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3" name="Isosceles Triangle 52">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4" name="Isosceles Triangle 53">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5" name="TextBox 4">
            <a:extLst>
              <a:ext uri="{FF2B5EF4-FFF2-40B4-BE49-F238E27FC236}">
                <a16:creationId xmlns:a16="http://schemas.microsoft.com/office/drawing/2014/main" id="{1077840E-68F1-1BB7-2B65-E9355A928F9B}"/>
              </a:ext>
            </a:extLst>
          </p:cNvPr>
          <p:cNvSpPr txBox="1"/>
          <p:nvPr/>
        </p:nvSpPr>
        <p:spPr>
          <a:xfrm>
            <a:off x="3489054" y="-392612"/>
            <a:ext cx="7673801" cy="1087656"/>
          </a:xfrm>
          <a:prstGeom prst="rect">
            <a:avLst/>
          </a:prstGeom>
        </p:spPr>
        <p:txBody>
          <a:bodyPr vert="horz" lIns="91440" tIns="45720" rIns="91440" bIns="45720" rtlCol="0" anchor="b">
            <a:normAutofit/>
          </a:bodyPr>
          <a:lstStyle/>
          <a:p>
            <a:pPr>
              <a:spcBef>
                <a:spcPct val="0"/>
              </a:spcBef>
              <a:spcAft>
                <a:spcPts val="600"/>
              </a:spcAft>
            </a:pPr>
            <a:r>
              <a:rPr kumimoji="0" lang="en-US" sz="4800" b="0" i="0" u="none" strike="noStrike" kern="1200" cap="none" spc="0" normalizeH="0" baseline="0" noProof="0" dirty="0">
                <a:ln>
                  <a:noFill/>
                </a:ln>
                <a:solidFill>
                  <a:schemeClr val="accent1"/>
                </a:solidFill>
                <a:effectLst/>
                <a:uLnTx/>
                <a:uFillTx/>
                <a:latin typeface="+mj-lt"/>
                <a:ea typeface="+mj-ea"/>
                <a:cs typeface="+mj-cs"/>
              </a:rPr>
              <a:t>Case Map by Date</a:t>
            </a:r>
            <a:endParaRPr lang="en-US" sz="4800" kern="1200" dirty="0">
              <a:solidFill>
                <a:schemeClr val="accent1"/>
              </a:solidFill>
              <a:latin typeface="+mj-lt"/>
              <a:ea typeface="+mj-ea"/>
              <a:cs typeface="+mj-cs"/>
            </a:endParaRPr>
          </a:p>
        </p:txBody>
      </p:sp>
      <p:graphicFrame>
        <p:nvGraphicFramePr>
          <p:cNvPr id="7" name="Table 6">
            <a:extLst>
              <a:ext uri="{FF2B5EF4-FFF2-40B4-BE49-F238E27FC236}">
                <a16:creationId xmlns:a16="http://schemas.microsoft.com/office/drawing/2014/main" id="{75B3F577-D79E-2BFF-E36C-840EE2BA6BA2}"/>
              </a:ext>
            </a:extLst>
          </p:cNvPr>
          <p:cNvGraphicFramePr>
            <a:graphicFrameLocks noGrp="1"/>
          </p:cNvGraphicFramePr>
          <p:nvPr>
            <p:extLst>
              <p:ext uri="{D42A27DB-BD31-4B8C-83A1-F6EECF244321}">
                <p14:modId xmlns:p14="http://schemas.microsoft.com/office/powerpoint/2010/main" val="386675763"/>
              </p:ext>
            </p:extLst>
          </p:nvPr>
        </p:nvGraphicFramePr>
        <p:xfrm>
          <a:off x="345147" y="572935"/>
          <a:ext cx="11501705" cy="6216955"/>
        </p:xfrm>
        <a:graphic>
          <a:graphicData uri="http://schemas.openxmlformats.org/drawingml/2006/table">
            <a:tbl>
              <a:tblPr/>
              <a:tblGrid>
                <a:gridCol w="2478505">
                  <a:extLst>
                    <a:ext uri="{9D8B030D-6E8A-4147-A177-3AD203B41FA5}">
                      <a16:colId xmlns:a16="http://schemas.microsoft.com/office/drawing/2014/main" val="2599326060"/>
                    </a:ext>
                  </a:extLst>
                </a:gridCol>
                <a:gridCol w="1395663">
                  <a:extLst>
                    <a:ext uri="{9D8B030D-6E8A-4147-A177-3AD203B41FA5}">
                      <a16:colId xmlns:a16="http://schemas.microsoft.com/office/drawing/2014/main" val="2384539114"/>
                    </a:ext>
                  </a:extLst>
                </a:gridCol>
                <a:gridCol w="833576">
                  <a:extLst>
                    <a:ext uri="{9D8B030D-6E8A-4147-A177-3AD203B41FA5}">
                      <a16:colId xmlns:a16="http://schemas.microsoft.com/office/drawing/2014/main" val="3186715434"/>
                    </a:ext>
                  </a:extLst>
                </a:gridCol>
                <a:gridCol w="766902">
                  <a:extLst>
                    <a:ext uri="{9D8B030D-6E8A-4147-A177-3AD203B41FA5}">
                      <a16:colId xmlns:a16="http://schemas.microsoft.com/office/drawing/2014/main" val="3842453211"/>
                    </a:ext>
                  </a:extLst>
                </a:gridCol>
                <a:gridCol w="1648048">
                  <a:extLst>
                    <a:ext uri="{9D8B030D-6E8A-4147-A177-3AD203B41FA5}">
                      <a16:colId xmlns:a16="http://schemas.microsoft.com/office/drawing/2014/main" val="36518458"/>
                    </a:ext>
                  </a:extLst>
                </a:gridCol>
                <a:gridCol w="711339">
                  <a:extLst>
                    <a:ext uri="{9D8B030D-6E8A-4147-A177-3AD203B41FA5}">
                      <a16:colId xmlns:a16="http://schemas.microsoft.com/office/drawing/2014/main" val="1181845796"/>
                    </a:ext>
                  </a:extLst>
                </a:gridCol>
                <a:gridCol w="3667672">
                  <a:extLst>
                    <a:ext uri="{9D8B030D-6E8A-4147-A177-3AD203B41FA5}">
                      <a16:colId xmlns:a16="http://schemas.microsoft.com/office/drawing/2014/main" val="494976567"/>
                    </a:ext>
                  </a:extLst>
                </a:gridCol>
              </a:tblGrid>
              <a:tr h="177627">
                <a:tc>
                  <a:txBody>
                    <a:bodyPr/>
                    <a:lstStyle/>
                    <a:p>
                      <a:pPr algn="ctr" fontAlgn="b"/>
                      <a:r>
                        <a:rPr lang="en-US" sz="1000" b="1" i="0" u="sng" strike="noStrike">
                          <a:solidFill>
                            <a:srgbClr val="000000"/>
                          </a:solidFill>
                          <a:effectLst/>
                          <a:latin typeface="Times New Roman" panose="02020603050405020304" pitchFamily="18" charset="0"/>
                        </a:rPr>
                        <a:t>Case Names</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tc>
                  <a:txBody>
                    <a:bodyPr/>
                    <a:lstStyle/>
                    <a:p>
                      <a:pPr algn="ctr" fontAlgn="b"/>
                      <a:r>
                        <a:rPr lang="en-US" sz="1000" b="1" i="0" u="sng" strike="noStrike">
                          <a:solidFill>
                            <a:srgbClr val="000000"/>
                          </a:solidFill>
                          <a:effectLst/>
                          <a:latin typeface="Times New Roman" panose="02020603050405020304" pitchFamily="18" charset="0"/>
                        </a:rPr>
                        <a:t>Categories</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tc>
                  <a:txBody>
                    <a:bodyPr/>
                    <a:lstStyle/>
                    <a:p>
                      <a:pPr algn="ctr" fontAlgn="b"/>
                      <a:r>
                        <a:rPr lang="en-US" sz="1000" b="1" i="0" u="sng" strike="noStrike">
                          <a:solidFill>
                            <a:srgbClr val="000000"/>
                          </a:solidFill>
                          <a:effectLst/>
                          <a:latin typeface="Times New Roman" panose="02020603050405020304" pitchFamily="18" charset="0"/>
                        </a:rPr>
                        <a:t>Citation</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tc>
                  <a:txBody>
                    <a:bodyPr/>
                    <a:lstStyle/>
                    <a:p>
                      <a:pPr algn="ctr" fontAlgn="b"/>
                      <a:r>
                        <a:rPr lang="en-US" sz="1000" b="1" i="0" u="sng" strike="noStrike">
                          <a:solidFill>
                            <a:srgbClr val="000000"/>
                          </a:solidFill>
                          <a:effectLst/>
                          <a:latin typeface="Times New Roman" panose="02020603050405020304" pitchFamily="18" charset="0"/>
                        </a:rPr>
                        <a:t>Date Decided</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tc>
                  <a:txBody>
                    <a:bodyPr/>
                    <a:lstStyle/>
                    <a:p>
                      <a:pPr algn="ctr" fontAlgn="b"/>
                      <a:r>
                        <a:rPr lang="en-US" sz="1000" b="1" i="0" u="sng" strike="noStrike">
                          <a:solidFill>
                            <a:srgbClr val="000000"/>
                          </a:solidFill>
                          <a:effectLst/>
                          <a:latin typeface="Times New Roman" panose="02020603050405020304" pitchFamily="18" charset="0"/>
                        </a:rPr>
                        <a:t>Trial Court District</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tc>
                  <a:txBody>
                    <a:bodyPr/>
                    <a:lstStyle/>
                    <a:p>
                      <a:pPr algn="ctr" fontAlgn="b"/>
                      <a:r>
                        <a:rPr lang="en-US" sz="1000" b="1" i="0" u="sng" strike="noStrike">
                          <a:solidFill>
                            <a:srgbClr val="000000"/>
                          </a:solidFill>
                          <a:effectLst/>
                          <a:latin typeface="Times New Roman" panose="02020603050405020304" pitchFamily="18" charset="0"/>
                        </a:rPr>
                        <a:t>Opinion by?</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tc>
                  <a:txBody>
                    <a:bodyPr/>
                    <a:lstStyle/>
                    <a:p>
                      <a:pPr algn="ctr" fontAlgn="b"/>
                      <a:r>
                        <a:rPr lang="en-US" sz="1000" b="1" i="0" u="sng" strike="noStrike">
                          <a:solidFill>
                            <a:srgbClr val="000000"/>
                          </a:solidFill>
                          <a:effectLst/>
                          <a:latin typeface="Times New Roman" panose="02020603050405020304" pitchFamily="18" charset="0"/>
                        </a:rPr>
                        <a:t>That Case About?</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extLst>
                  <a:ext uri="{0D108BD9-81ED-4DB2-BD59-A6C34878D82A}">
                    <a16:rowId xmlns:a16="http://schemas.microsoft.com/office/drawing/2014/main" val="2944635710"/>
                  </a:ext>
                </a:extLst>
              </a:tr>
              <a:tr h="355255">
                <a:tc>
                  <a:txBody>
                    <a:bodyPr/>
                    <a:lstStyle/>
                    <a:p>
                      <a:pPr algn="l" fontAlgn="b"/>
                      <a:r>
                        <a:rPr lang="en-US" sz="1000" b="0" i="1" u="none" strike="noStrike">
                          <a:solidFill>
                            <a:srgbClr val="000000"/>
                          </a:solidFill>
                          <a:effectLst/>
                          <a:latin typeface="Times New Roman" panose="02020603050405020304" pitchFamily="18" charset="0"/>
                        </a:rPr>
                        <a:t>Johnson Family Law v. Grant Bursek</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tc>
                  <a:txBody>
                    <a:bodyPr/>
                    <a:lstStyle/>
                    <a:p>
                      <a:pPr algn="l" fontAlgn="b"/>
                      <a:r>
                        <a:rPr lang="en-US" sz="1000" b="0" i="0" u="none" strike="noStrike">
                          <a:solidFill>
                            <a:srgbClr val="000000"/>
                          </a:solidFill>
                          <a:effectLst/>
                          <a:latin typeface="Times New Roman" panose="02020603050405020304" pitchFamily="18" charset="0"/>
                        </a:rPr>
                        <a:t>Collateral Issues</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tc>
                  <a:txBody>
                    <a:bodyPr/>
                    <a:lstStyle/>
                    <a:p>
                      <a:pPr algn="ctr" fontAlgn="b"/>
                      <a:r>
                        <a:rPr lang="en-US" sz="1000" b="0" i="0" u="none" strike="noStrike">
                          <a:solidFill>
                            <a:srgbClr val="000000"/>
                          </a:solidFill>
                          <a:effectLst/>
                          <a:latin typeface="Times New Roman" panose="02020603050405020304" pitchFamily="18" charset="0"/>
                        </a:rPr>
                        <a:t>2024 CO 1</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tc>
                  <a:txBody>
                    <a:bodyPr/>
                    <a:lstStyle/>
                    <a:p>
                      <a:pPr algn="ctr" fontAlgn="b"/>
                      <a:r>
                        <a:rPr lang="en-US" sz="1000" b="0" i="0" u="none" strike="noStrike">
                          <a:solidFill>
                            <a:srgbClr val="3D3D3D"/>
                          </a:solidFill>
                          <a:effectLst/>
                          <a:latin typeface="Times New Roman" panose="02020603050405020304" pitchFamily="18" charset="0"/>
                        </a:rPr>
                        <a:t>1/16/2024</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tc>
                  <a:txBody>
                    <a:bodyPr/>
                    <a:lstStyle/>
                    <a:p>
                      <a:pPr algn="l" fontAlgn="b"/>
                      <a:r>
                        <a:rPr lang="en-US" sz="1000" b="0" i="0" u="none" strike="noStrike">
                          <a:solidFill>
                            <a:srgbClr val="000000"/>
                          </a:solidFill>
                          <a:effectLst/>
                          <a:latin typeface="Times New Roman" panose="02020603050405020304" pitchFamily="18" charset="0"/>
                        </a:rPr>
                        <a:t>Denver County</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tc>
                  <a:txBody>
                    <a:bodyPr/>
                    <a:lstStyle/>
                    <a:p>
                      <a:pPr algn="l" fontAlgn="b"/>
                      <a:r>
                        <a:rPr lang="en-US" sz="1000" b="0" i="0" u="none" strike="noStrike">
                          <a:solidFill>
                            <a:srgbClr val="000000"/>
                          </a:solidFill>
                          <a:effectLst/>
                          <a:latin typeface="Times New Roman" panose="02020603050405020304" pitchFamily="18" charset="0"/>
                        </a:rPr>
                        <a:t>Hart</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tc>
                  <a:txBody>
                    <a:bodyPr/>
                    <a:lstStyle/>
                    <a:p>
                      <a:pPr algn="l" fontAlgn="b"/>
                      <a:r>
                        <a:rPr lang="en-US" sz="1000" b="0" i="0" u="none" strike="noStrike">
                          <a:solidFill>
                            <a:srgbClr val="000000"/>
                          </a:solidFill>
                          <a:effectLst/>
                          <a:latin typeface="Times New Roman" panose="02020603050405020304" pitchFamily="18" charset="0"/>
                        </a:rPr>
                        <a:t>Case about restricting an attorneys right to practice law and "financial disincentives" under CRPC 5.6(a)</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extLst>
                  <a:ext uri="{0D108BD9-81ED-4DB2-BD59-A6C34878D82A}">
                    <a16:rowId xmlns:a16="http://schemas.microsoft.com/office/drawing/2014/main" val="1621111083"/>
                  </a:ext>
                </a:extLst>
              </a:tr>
              <a:tr h="355255">
                <a:tc>
                  <a:txBody>
                    <a:bodyPr/>
                    <a:lstStyle/>
                    <a:p>
                      <a:pPr algn="l" fontAlgn="b"/>
                      <a:r>
                        <a:rPr lang="en-US" sz="1000" b="0" i="1" u="none" strike="noStrike">
                          <a:solidFill>
                            <a:srgbClr val="000000"/>
                          </a:solidFill>
                          <a:effectLst/>
                          <a:latin typeface="Times New Roman" panose="02020603050405020304" pitchFamily="18" charset="0"/>
                        </a:rPr>
                        <a:t>In re Marriage of Gonzalez Morales &amp; Meixueiro</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tc>
                  <a:txBody>
                    <a:bodyPr/>
                    <a:lstStyle/>
                    <a:p>
                      <a:pPr algn="l" fontAlgn="b"/>
                      <a:r>
                        <a:rPr lang="en-US" sz="1000" b="0" i="0" u="none" strike="noStrike">
                          <a:solidFill>
                            <a:srgbClr val="000000"/>
                          </a:solidFill>
                          <a:effectLst/>
                          <a:latin typeface="Times New Roman" panose="02020603050405020304" pitchFamily="18" charset="0"/>
                        </a:rPr>
                        <a:t>Parental Responsibilities</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tc>
                  <a:txBody>
                    <a:bodyPr/>
                    <a:lstStyle/>
                    <a:p>
                      <a:pPr algn="ctr" fontAlgn="b"/>
                      <a:r>
                        <a:rPr lang="en-US" sz="1000" b="0" i="0" u="none" strike="noStrike">
                          <a:solidFill>
                            <a:srgbClr val="000000"/>
                          </a:solidFill>
                          <a:effectLst/>
                          <a:latin typeface="Times New Roman" panose="02020603050405020304" pitchFamily="18" charset="0"/>
                        </a:rPr>
                        <a:t>2024 COA 2</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tc>
                  <a:txBody>
                    <a:bodyPr/>
                    <a:lstStyle/>
                    <a:p>
                      <a:pPr algn="ctr" fontAlgn="b"/>
                      <a:r>
                        <a:rPr lang="en-US" sz="1000" b="0" i="0" u="none" strike="noStrike">
                          <a:solidFill>
                            <a:srgbClr val="3D3D3D"/>
                          </a:solidFill>
                          <a:effectLst/>
                          <a:latin typeface="Times New Roman" panose="02020603050405020304" pitchFamily="18" charset="0"/>
                        </a:rPr>
                        <a:t>1/4/2024</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tc>
                  <a:txBody>
                    <a:bodyPr/>
                    <a:lstStyle/>
                    <a:p>
                      <a:pPr algn="l" fontAlgn="b"/>
                      <a:r>
                        <a:rPr lang="en-US" sz="1000" b="0" i="0" u="none" strike="noStrike">
                          <a:solidFill>
                            <a:srgbClr val="000000"/>
                          </a:solidFill>
                          <a:effectLst/>
                          <a:latin typeface="Times New Roman" panose="02020603050405020304" pitchFamily="18" charset="0"/>
                        </a:rPr>
                        <a:t>Garfield County</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tc>
                  <a:txBody>
                    <a:bodyPr/>
                    <a:lstStyle/>
                    <a:p>
                      <a:pPr algn="l" fontAlgn="b"/>
                      <a:r>
                        <a:rPr lang="en-US" sz="1000" b="0" i="0" u="none" strike="noStrike">
                          <a:solidFill>
                            <a:srgbClr val="000000"/>
                          </a:solidFill>
                          <a:effectLst/>
                          <a:latin typeface="Times New Roman" panose="02020603050405020304" pitchFamily="18" charset="0"/>
                        </a:rPr>
                        <a:t>Schutz</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tc>
                  <a:txBody>
                    <a:bodyPr/>
                    <a:lstStyle/>
                    <a:p>
                      <a:pPr algn="l" fontAlgn="b"/>
                      <a:r>
                        <a:rPr lang="en-US" sz="1000" b="0" i="0" u="none" strike="noStrike" dirty="0">
                          <a:solidFill>
                            <a:srgbClr val="000000"/>
                          </a:solidFill>
                          <a:effectLst/>
                          <a:latin typeface="Times New Roman" panose="02020603050405020304" pitchFamily="18" charset="0"/>
                        </a:rPr>
                        <a:t>A parent's patria </a:t>
                      </a:r>
                      <a:r>
                        <a:rPr lang="en-US" sz="1000" b="0" i="0" u="none" strike="noStrike" dirty="0" err="1">
                          <a:solidFill>
                            <a:srgbClr val="000000"/>
                          </a:solidFill>
                          <a:effectLst/>
                          <a:latin typeface="Times New Roman" panose="02020603050405020304" pitchFamily="18" charset="0"/>
                        </a:rPr>
                        <a:t>potestas</a:t>
                      </a:r>
                      <a:r>
                        <a:rPr lang="en-US" sz="1000" b="0" i="0" u="none" strike="noStrike" dirty="0">
                          <a:solidFill>
                            <a:srgbClr val="000000"/>
                          </a:solidFill>
                          <a:effectLst/>
                          <a:latin typeface="Times New Roman" panose="02020603050405020304" pitchFamily="18" charset="0"/>
                        </a:rPr>
                        <a:t> rights under the Hague Abduction Convention</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extLst>
                  <a:ext uri="{0D108BD9-81ED-4DB2-BD59-A6C34878D82A}">
                    <a16:rowId xmlns:a16="http://schemas.microsoft.com/office/drawing/2014/main" val="2926647010"/>
                  </a:ext>
                </a:extLst>
              </a:tr>
              <a:tr h="355255">
                <a:tc>
                  <a:txBody>
                    <a:bodyPr/>
                    <a:lstStyle/>
                    <a:p>
                      <a:pPr algn="l" fontAlgn="b"/>
                      <a:r>
                        <a:rPr lang="en-US" sz="1000" b="0" i="1" u="none" strike="noStrike" dirty="0">
                          <a:solidFill>
                            <a:srgbClr val="000000"/>
                          </a:solidFill>
                          <a:effectLst/>
                          <a:latin typeface="Times New Roman" panose="02020603050405020304" pitchFamily="18" charset="0"/>
                        </a:rPr>
                        <a:t>In re Marriage of Goldstone</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tc>
                  <a:txBody>
                    <a:bodyPr/>
                    <a:lstStyle/>
                    <a:p>
                      <a:pPr algn="l" fontAlgn="b"/>
                      <a:r>
                        <a:rPr lang="en-US" sz="1000" b="0" i="0" u="none" strike="noStrike" dirty="0">
                          <a:solidFill>
                            <a:srgbClr val="000000"/>
                          </a:solidFill>
                          <a:effectLst/>
                          <a:latin typeface="Times New Roman" panose="02020603050405020304" pitchFamily="18" charset="0"/>
                        </a:rPr>
                        <a:t>Property</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tc>
                  <a:txBody>
                    <a:bodyPr/>
                    <a:lstStyle/>
                    <a:p>
                      <a:pPr algn="ctr" fontAlgn="b"/>
                      <a:r>
                        <a:rPr lang="en-US" sz="1000" b="0" i="0" u="none" strike="noStrike">
                          <a:solidFill>
                            <a:srgbClr val="000000"/>
                          </a:solidFill>
                          <a:effectLst/>
                          <a:latin typeface="Times New Roman" panose="02020603050405020304" pitchFamily="18" charset="0"/>
                        </a:rPr>
                        <a:t>2023 COA 116</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tc>
                  <a:txBody>
                    <a:bodyPr/>
                    <a:lstStyle/>
                    <a:p>
                      <a:pPr algn="ctr" fontAlgn="b"/>
                      <a:r>
                        <a:rPr lang="en-US" sz="1000" b="0" i="0" u="none" strike="noStrike">
                          <a:solidFill>
                            <a:srgbClr val="3D3D3D"/>
                          </a:solidFill>
                          <a:effectLst/>
                          <a:latin typeface="Times New Roman" panose="02020603050405020304" pitchFamily="18" charset="0"/>
                        </a:rPr>
                        <a:t>12/7/2023</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tc>
                  <a:txBody>
                    <a:bodyPr/>
                    <a:lstStyle/>
                    <a:p>
                      <a:pPr algn="l" fontAlgn="b"/>
                      <a:r>
                        <a:rPr lang="en-US" sz="1000" b="0" i="0" u="none" strike="noStrike">
                          <a:solidFill>
                            <a:srgbClr val="000000"/>
                          </a:solidFill>
                          <a:effectLst/>
                          <a:latin typeface="Times New Roman" panose="02020603050405020304" pitchFamily="18" charset="0"/>
                        </a:rPr>
                        <a:t>Boulder County</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tc>
                  <a:txBody>
                    <a:bodyPr/>
                    <a:lstStyle/>
                    <a:p>
                      <a:pPr algn="l" fontAlgn="b"/>
                      <a:r>
                        <a:rPr lang="en-US" sz="1000" b="0" i="0" u="none" strike="noStrike">
                          <a:solidFill>
                            <a:srgbClr val="000000"/>
                          </a:solidFill>
                          <a:effectLst/>
                          <a:latin typeface="Times New Roman" panose="02020603050405020304" pitchFamily="18" charset="0"/>
                        </a:rPr>
                        <a:t>Freyre</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tc>
                  <a:txBody>
                    <a:bodyPr/>
                    <a:lstStyle/>
                    <a:p>
                      <a:pPr algn="l" fontAlgn="b"/>
                      <a:r>
                        <a:rPr lang="en-US" sz="1000" b="0" i="0" u="none" strike="noStrike" dirty="0">
                          <a:solidFill>
                            <a:srgbClr val="000000"/>
                          </a:solidFill>
                          <a:effectLst/>
                          <a:latin typeface="Times New Roman" panose="02020603050405020304" pitchFamily="18" charset="0"/>
                        </a:rPr>
                        <a:t>Court can enforce property division ruling using prejudgment interest</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extLst>
                  <a:ext uri="{0D108BD9-81ED-4DB2-BD59-A6C34878D82A}">
                    <a16:rowId xmlns:a16="http://schemas.microsoft.com/office/drawing/2014/main" val="288157288"/>
                  </a:ext>
                </a:extLst>
              </a:tr>
              <a:tr h="177627">
                <a:tc>
                  <a:txBody>
                    <a:bodyPr/>
                    <a:lstStyle/>
                    <a:p>
                      <a:pPr algn="l" fontAlgn="b"/>
                      <a:r>
                        <a:rPr lang="en-US" sz="1000" b="0" i="1" u="none" strike="noStrike">
                          <a:solidFill>
                            <a:srgbClr val="000000"/>
                          </a:solidFill>
                          <a:effectLst/>
                          <a:latin typeface="Times New Roman" panose="02020603050405020304" pitchFamily="18" charset="0"/>
                        </a:rPr>
                        <a:t>People in the interest of C.D.P.</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tc>
                  <a:txBody>
                    <a:bodyPr/>
                    <a:lstStyle/>
                    <a:p>
                      <a:pPr algn="l" fontAlgn="b"/>
                      <a:r>
                        <a:rPr lang="en-US" sz="1000" b="0" i="0" u="none" strike="noStrike">
                          <a:solidFill>
                            <a:srgbClr val="000000"/>
                          </a:solidFill>
                          <a:effectLst/>
                          <a:latin typeface="Times New Roman" panose="02020603050405020304" pitchFamily="18" charset="0"/>
                        </a:rPr>
                        <a:t>Parental Responsibilities</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tc>
                  <a:txBody>
                    <a:bodyPr/>
                    <a:lstStyle/>
                    <a:p>
                      <a:pPr algn="ctr" fontAlgn="b"/>
                      <a:r>
                        <a:rPr lang="en-US" sz="1000" b="0" i="0" u="none" strike="noStrike">
                          <a:solidFill>
                            <a:srgbClr val="000000"/>
                          </a:solidFill>
                          <a:effectLst/>
                          <a:latin typeface="Times New Roman" panose="02020603050405020304" pitchFamily="18" charset="0"/>
                        </a:rPr>
                        <a:t>2023 COA 90</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tc>
                  <a:txBody>
                    <a:bodyPr/>
                    <a:lstStyle/>
                    <a:p>
                      <a:pPr algn="ctr" fontAlgn="b"/>
                      <a:r>
                        <a:rPr lang="en-US" sz="1000" b="0" i="0" u="none" strike="noStrike">
                          <a:solidFill>
                            <a:srgbClr val="3D3D3D"/>
                          </a:solidFill>
                          <a:effectLst/>
                          <a:latin typeface="Times New Roman" panose="02020603050405020304" pitchFamily="18" charset="0"/>
                        </a:rPr>
                        <a:t>9/28/2023</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tc>
                  <a:txBody>
                    <a:bodyPr/>
                    <a:lstStyle/>
                    <a:p>
                      <a:pPr algn="l" fontAlgn="b"/>
                      <a:r>
                        <a:rPr lang="en-US" sz="1000" b="0" i="0" u="none" strike="noStrike">
                          <a:solidFill>
                            <a:srgbClr val="000000"/>
                          </a:solidFill>
                          <a:effectLst/>
                          <a:latin typeface="Times New Roman" panose="02020603050405020304" pitchFamily="18" charset="0"/>
                        </a:rPr>
                        <a:t>Denver County</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tc>
                  <a:txBody>
                    <a:bodyPr/>
                    <a:lstStyle/>
                    <a:p>
                      <a:pPr algn="l" fontAlgn="b"/>
                      <a:r>
                        <a:rPr lang="en-US" sz="1000" b="0" i="0" u="none" strike="noStrike">
                          <a:solidFill>
                            <a:srgbClr val="000000"/>
                          </a:solidFill>
                          <a:effectLst/>
                          <a:latin typeface="Times New Roman" panose="02020603050405020304" pitchFamily="18" charset="0"/>
                        </a:rPr>
                        <a:t>Furman</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tc>
                  <a:txBody>
                    <a:bodyPr/>
                    <a:lstStyle/>
                    <a:p>
                      <a:pPr algn="l" fontAlgn="b"/>
                      <a:r>
                        <a:rPr lang="en-US" sz="1000" b="0" i="0" u="none" strike="noStrike" dirty="0">
                          <a:solidFill>
                            <a:srgbClr val="000000"/>
                          </a:solidFill>
                          <a:effectLst/>
                          <a:latin typeface="Times New Roman" panose="02020603050405020304" pitchFamily="18" charset="0"/>
                        </a:rPr>
                        <a:t>Psychological parentage in UPA actions</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extLst>
                  <a:ext uri="{0D108BD9-81ED-4DB2-BD59-A6C34878D82A}">
                    <a16:rowId xmlns:a16="http://schemas.microsoft.com/office/drawing/2014/main" val="3251758470"/>
                  </a:ext>
                </a:extLst>
              </a:tr>
              <a:tr h="355255">
                <a:tc>
                  <a:txBody>
                    <a:bodyPr/>
                    <a:lstStyle/>
                    <a:p>
                      <a:pPr algn="l" fontAlgn="b"/>
                      <a:r>
                        <a:rPr lang="en-US" sz="1000" b="0" i="1" u="none" strike="noStrike">
                          <a:solidFill>
                            <a:srgbClr val="000000"/>
                          </a:solidFill>
                          <a:effectLst/>
                          <a:latin typeface="Times New Roman" panose="02020603050405020304" pitchFamily="18" charset="0"/>
                        </a:rPr>
                        <a:t>In the Matter of Katherine E. Reece Trust</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tc>
                  <a:txBody>
                    <a:bodyPr/>
                    <a:lstStyle/>
                    <a:p>
                      <a:pPr algn="l" fontAlgn="b"/>
                      <a:r>
                        <a:rPr lang="en-US" sz="1000" b="0" i="0" u="none" strike="noStrike">
                          <a:solidFill>
                            <a:srgbClr val="000000"/>
                          </a:solidFill>
                          <a:effectLst/>
                          <a:latin typeface="Times New Roman" panose="02020603050405020304" pitchFamily="18" charset="0"/>
                        </a:rPr>
                        <a:t>Collateral Issues</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tc>
                  <a:txBody>
                    <a:bodyPr/>
                    <a:lstStyle/>
                    <a:p>
                      <a:pPr algn="ctr" fontAlgn="b"/>
                      <a:r>
                        <a:rPr lang="en-US" sz="1000" b="0" i="0" u="none" strike="noStrike">
                          <a:solidFill>
                            <a:srgbClr val="000000"/>
                          </a:solidFill>
                          <a:effectLst/>
                          <a:latin typeface="Times New Roman" panose="02020603050405020304" pitchFamily="18" charset="0"/>
                        </a:rPr>
                        <a:t>2023 COA 89</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tc>
                  <a:txBody>
                    <a:bodyPr/>
                    <a:lstStyle/>
                    <a:p>
                      <a:pPr algn="ctr" fontAlgn="b"/>
                      <a:r>
                        <a:rPr lang="en-US" sz="1000" b="0" i="0" u="none" strike="noStrike">
                          <a:solidFill>
                            <a:srgbClr val="3D3D3D"/>
                          </a:solidFill>
                          <a:effectLst/>
                          <a:latin typeface="Times New Roman" panose="02020603050405020304" pitchFamily="18" charset="0"/>
                        </a:rPr>
                        <a:t>9/28/2023</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tc>
                  <a:txBody>
                    <a:bodyPr/>
                    <a:lstStyle/>
                    <a:p>
                      <a:pPr algn="l" fontAlgn="b"/>
                      <a:r>
                        <a:rPr lang="en-US" sz="1000" b="0" i="0" u="none" strike="noStrike">
                          <a:solidFill>
                            <a:srgbClr val="000000"/>
                          </a:solidFill>
                          <a:effectLst/>
                          <a:latin typeface="Times New Roman" panose="02020603050405020304" pitchFamily="18" charset="0"/>
                        </a:rPr>
                        <a:t>Adams County</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tc>
                  <a:txBody>
                    <a:bodyPr/>
                    <a:lstStyle/>
                    <a:p>
                      <a:pPr algn="l" fontAlgn="b"/>
                      <a:r>
                        <a:rPr lang="en-US" sz="1000" b="0" i="0" u="none" strike="noStrike">
                          <a:solidFill>
                            <a:srgbClr val="000000"/>
                          </a:solidFill>
                          <a:effectLst/>
                          <a:latin typeface="Times New Roman" panose="02020603050405020304" pitchFamily="18" charset="0"/>
                        </a:rPr>
                        <a:t>Kuhn</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tc>
                  <a:txBody>
                    <a:bodyPr/>
                    <a:lstStyle/>
                    <a:p>
                      <a:pPr algn="l" fontAlgn="b"/>
                      <a:r>
                        <a:rPr lang="en-US" sz="1000" b="0" i="0" u="none" strike="noStrike" dirty="0">
                          <a:solidFill>
                            <a:srgbClr val="000000"/>
                          </a:solidFill>
                          <a:effectLst/>
                          <a:latin typeface="Times New Roman" panose="02020603050405020304" pitchFamily="18" charset="0"/>
                        </a:rPr>
                        <a:t>The effect of a legal separation versus dissolution of marriage upon death</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extLst>
                  <a:ext uri="{0D108BD9-81ED-4DB2-BD59-A6C34878D82A}">
                    <a16:rowId xmlns:a16="http://schemas.microsoft.com/office/drawing/2014/main" val="2058155082"/>
                  </a:ext>
                </a:extLst>
              </a:tr>
              <a:tr h="177627">
                <a:tc>
                  <a:txBody>
                    <a:bodyPr/>
                    <a:lstStyle/>
                    <a:p>
                      <a:pPr algn="l" fontAlgn="b"/>
                      <a:r>
                        <a:rPr lang="en-US" sz="1000" b="0" i="1" u="none" strike="noStrike">
                          <a:solidFill>
                            <a:srgbClr val="000000"/>
                          </a:solidFill>
                          <a:effectLst/>
                          <a:latin typeface="Times New Roman" panose="02020603050405020304" pitchFamily="18" charset="0"/>
                        </a:rPr>
                        <a:t>H.J.B. v. People In Interest of A-J.A.B.,</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tc>
                  <a:txBody>
                    <a:bodyPr/>
                    <a:lstStyle/>
                    <a:p>
                      <a:pPr algn="l" fontAlgn="b"/>
                      <a:r>
                        <a:rPr lang="en-US" sz="1000" b="0" i="0" u="none" strike="noStrike">
                          <a:solidFill>
                            <a:srgbClr val="000000"/>
                          </a:solidFill>
                          <a:effectLst/>
                          <a:latin typeface="Times New Roman" panose="02020603050405020304" pitchFamily="18" charset="0"/>
                        </a:rPr>
                        <a:t>Collateral Issues</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tc>
                  <a:txBody>
                    <a:bodyPr/>
                    <a:lstStyle/>
                    <a:p>
                      <a:pPr algn="ctr" fontAlgn="b"/>
                      <a:r>
                        <a:rPr lang="en-US" sz="1000" b="0" i="0" u="none" strike="noStrike" dirty="0">
                          <a:solidFill>
                            <a:srgbClr val="000000"/>
                          </a:solidFill>
                          <a:effectLst/>
                          <a:latin typeface="Times New Roman" panose="02020603050405020304" pitchFamily="18" charset="0"/>
                        </a:rPr>
                        <a:t>2023 CO 48</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tc>
                  <a:txBody>
                    <a:bodyPr/>
                    <a:lstStyle/>
                    <a:p>
                      <a:pPr algn="ctr" fontAlgn="b"/>
                      <a:r>
                        <a:rPr lang="en-US" sz="1000" b="0" i="0" u="none" strike="noStrike">
                          <a:solidFill>
                            <a:srgbClr val="3D3D3D"/>
                          </a:solidFill>
                          <a:effectLst/>
                          <a:latin typeface="Times New Roman" panose="02020603050405020304" pitchFamily="18" charset="0"/>
                        </a:rPr>
                        <a:t>9/21/2023</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tc>
                  <a:txBody>
                    <a:bodyPr/>
                    <a:lstStyle/>
                    <a:p>
                      <a:pPr algn="l" fontAlgn="b"/>
                      <a:r>
                        <a:rPr lang="en-US" sz="1000" b="0" i="0" u="none" strike="noStrike">
                          <a:solidFill>
                            <a:srgbClr val="000000"/>
                          </a:solidFill>
                          <a:effectLst/>
                          <a:latin typeface="Times New Roman" panose="02020603050405020304" pitchFamily="18" charset="0"/>
                        </a:rPr>
                        <a:t>Adams County</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tc>
                  <a:txBody>
                    <a:bodyPr/>
                    <a:lstStyle/>
                    <a:p>
                      <a:pPr algn="l" fontAlgn="b"/>
                      <a:r>
                        <a:rPr lang="en-US" sz="1000" b="0" i="0" u="none" strike="noStrike">
                          <a:solidFill>
                            <a:srgbClr val="000000"/>
                          </a:solidFill>
                          <a:effectLst/>
                          <a:latin typeface="Times New Roman" panose="02020603050405020304" pitchFamily="18" charset="0"/>
                        </a:rPr>
                        <a:t>Berkenkotter</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tc>
                  <a:txBody>
                    <a:bodyPr/>
                    <a:lstStyle/>
                    <a:p>
                      <a:pPr algn="l" fontAlgn="b"/>
                      <a:r>
                        <a:rPr lang="en-US" sz="1000" b="0" i="0" u="none" strike="noStrike">
                          <a:solidFill>
                            <a:srgbClr val="3D3D3D"/>
                          </a:solidFill>
                          <a:effectLst/>
                          <a:latin typeface="Times New Roman" panose="02020603050405020304" pitchFamily="18" charset="0"/>
                        </a:rPr>
                        <a:t>ICWA notices and due diligence</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E3B7"/>
                    </a:solidFill>
                  </a:tcPr>
                </a:tc>
                <a:extLst>
                  <a:ext uri="{0D108BD9-81ED-4DB2-BD59-A6C34878D82A}">
                    <a16:rowId xmlns:a16="http://schemas.microsoft.com/office/drawing/2014/main" val="140468582"/>
                  </a:ext>
                </a:extLst>
              </a:tr>
              <a:tr h="177627">
                <a:tc>
                  <a:txBody>
                    <a:bodyPr/>
                    <a:lstStyle/>
                    <a:p>
                      <a:pPr algn="l" fontAlgn="b"/>
                      <a:r>
                        <a:rPr lang="en-US" sz="1000" b="0" i="1" u="none" strike="noStrike">
                          <a:solidFill>
                            <a:srgbClr val="000000"/>
                          </a:solidFill>
                          <a:effectLst/>
                          <a:latin typeface="Times New Roman" panose="02020603050405020304" pitchFamily="18" charset="0"/>
                        </a:rPr>
                        <a:t>In re the Marriage of Bochner</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Attorney Fees</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n-US" sz="1000" b="0" i="0" u="none" strike="noStrike">
                          <a:solidFill>
                            <a:srgbClr val="000000"/>
                          </a:solidFill>
                          <a:effectLst/>
                          <a:latin typeface="Times New Roman" panose="02020603050405020304" pitchFamily="18" charset="0"/>
                        </a:rPr>
                        <a:t>2023 COA 63 </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n-US" sz="1000" b="0" i="0" u="none" strike="noStrike">
                          <a:solidFill>
                            <a:srgbClr val="3D3D3D"/>
                          </a:solidFill>
                          <a:effectLst/>
                          <a:latin typeface="Times New Roman" panose="02020603050405020304" pitchFamily="18" charset="0"/>
                        </a:rPr>
                        <a:t>7/6/2023</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dirty="0">
                          <a:solidFill>
                            <a:srgbClr val="000000"/>
                          </a:solidFill>
                          <a:effectLst/>
                          <a:latin typeface="Times New Roman" panose="02020603050405020304" pitchFamily="18" charset="0"/>
                        </a:rPr>
                        <a:t>Jefferson County</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Tow</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3D3D3D"/>
                          </a:solidFill>
                          <a:effectLst/>
                          <a:latin typeface="Times New Roman" panose="02020603050405020304" pitchFamily="18" charset="0"/>
                        </a:rPr>
                        <a:t>Attorney fee award arising from de novo DM decision hearing</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935736774"/>
                  </a:ext>
                </a:extLst>
              </a:tr>
              <a:tr h="532882">
                <a:tc>
                  <a:txBody>
                    <a:bodyPr/>
                    <a:lstStyle/>
                    <a:p>
                      <a:pPr algn="l" fontAlgn="b"/>
                      <a:r>
                        <a:rPr lang="en-US" sz="1000" b="0" i="1" u="none" strike="noStrike">
                          <a:solidFill>
                            <a:srgbClr val="000000"/>
                          </a:solidFill>
                          <a:effectLst/>
                          <a:latin typeface="Times New Roman" panose="02020603050405020304" pitchFamily="18" charset="0"/>
                        </a:rPr>
                        <a:t>Haaland v. Brackeen</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Collateral Issues</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n-US" sz="1000" b="0" i="0" u="none" strike="noStrike">
                          <a:solidFill>
                            <a:srgbClr val="000000"/>
                          </a:solidFill>
                          <a:effectLst/>
                          <a:latin typeface="Times New Roman" panose="02020603050405020304" pitchFamily="18" charset="0"/>
                        </a:rPr>
                        <a:t>143 S. Ct. 1609</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n-US" sz="1000" b="0" i="0" u="none" strike="noStrike">
                          <a:solidFill>
                            <a:srgbClr val="3D3D3D"/>
                          </a:solidFill>
                          <a:effectLst/>
                          <a:latin typeface="Times New Roman" panose="02020603050405020304" pitchFamily="18" charset="0"/>
                        </a:rPr>
                        <a:t>6/15/2023</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United States District Court for the Northern District of Texas</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Barrett</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3D3D3D"/>
                          </a:solidFill>
                          <a:effectLst/>
                          <a:latin typeface="Times New Roman" panose="02020603050405020304" pitchFamily="18" charset="0"/>
                        </a:rPr>
                        <a:t>Constitutionality of ICWA</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386034232"/>
                  </a:ext>
                </a:extLst>
              </a:tr>
              <a:tr h="177627">
                <a:tc>
                  <a:txBody>
                    <a:bodyPr/>
                    <a:lstStyle/>
                    <a:p>
                      <a:pPr algn="l" fontAlgn="b"/>
                      <a:r>
                        <a:rPr lang="en-US" sz="1000" b="0" i="1" u="none" strike="noStrike">
                          <a:solidFill>
                            <a:srgbClr val="000000"/>
                          </a:solidFill>
                          <a:effectLst/>
                          <a:latin typeface="Times New Roman" panose="02020603050405020304" pitchFamily="18" charset="0"/>
                        </a:rPr>
                        <a:t>In re the Marriage of James</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Procedure</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n-US" sz="1000" b="0" i="0" u="none" strike="noStrike">
                          <a:solidFill>
                            <a:srgbClr val="000000"/>
                          </a:solidFill>
                          <a:effectLst/>
                          <a:latin typeface="Times New Roman" panose="02020603050405020304" pitchFamily="18" charset="0"/>
                        </a:rPr>
                        <a:t>2023 COA 51</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n-US" sz="1000" b="0" i="0" u="none" strike="noStrike">
                          <a:solidFill>
                            <a:srgbClr val="3D3D3D"/>
                          </a:solidFill>
                          <a:effectLst/>
                          <a:latin typeface="Times New Roman" panose="02020603050405020304" pitchFamily="18" charset="0"/>
                        </a:rPr>
                        <a:t>6/8/2023</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Arapahoe County</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Furman</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3D3D3D"/>
                          </a:solidFill>
                          <a:effectLst/>
                          <a:latin typeface="Times New Roman" panose="02020603050405020304" pitchFamily="18" charset="0"/>
                        </a:rPr>
                        <a:t>Reconsideration of magistrate orders under C.R.C.P. 59</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25710010"/>
                  </a:ext>
                </a:extLst>
              </a:tr>
              <a:tr h="177627">
                <a:tc>
                  <a:txBody>
                    <a:bodyPr/>
                    <a:lstStyle/>
                    <a:p>
                      <a:pPr algn="l" fontAlgn="b"/>
                      <a:r>
                        <a:rPr lang="en-US" sz="1000" b="0" i="1" u="none" strike="noStrike">
                          <a:solidFill>
                            <a:srgbClr val="000000"/>
                          </a:solidFill>
                          <a:effectLst/>
                          <a:latin typeface="Times New Roman" panose="02020603050405020304" pitchFamily="18" charset="0"/>
                        </a:rPr>
                        <a:t>In re the Marriage of Madeiros</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Procedure</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n-US" sz="1000" b="0" i="0" u="none" strike="noStrike">
                          <a:solidFill>
                            <a:srgbClr val="000000"/>
                          </a:solidFill>
                          <a:effectLst/>
                          <a:latin typeface="Times New Roman" panose="02020603050405020304" pitchFamily="18" charset="0"/>
                        </a:rPr>
                        <a:t>2023 COA 42</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n-US" sz="1000" b="0" i="0" u="none" strike="noStrike">
                          <a:solidFill>
                            <a:srgbClr val="3D3D3D"/>
                          </a:solidFill>
                          <a:effectLst/>
                          <a:latin typeface="Times New Roman" panose="02020603050405020304" pitchFamily="18" charset="0"/>
                        </a:rPr>
                        <a:t>5/18/2023</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Jefferson County</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Welling</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3D3D3D"/>
                          </a:solidFill>
                          <a:effectLst/>
                          <a:latin typeface="Times New Roman" panose="02020603050405020304" pitchFamily="18" charset="0"/>
                        </a:rPr>
                        <a:t>Reopening property division based on changed circumstances</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010143278"/>
                  </a:ext>
                </a:extLst>
              </a:tr>
              <a:tr h="177627">
                <a:tc>
                  <a:txBody>
                    <a:bodyPr/>
                    <a:lstStyle/>
                    <a:p>
                      <a:pPr algn="l" fontAlgn="b"/>
                      <a:r>
                        <a:rPr lang="en-US" sz="1000" b="0" i="1" u="none" strike="noStrike">
                          <a:solidFill>
                            <a:srgbClr val="000000"/>
                          </a:solidFill>
                          <a:effectLst/>
                          <a:latin typeface="Times New Roman" panose="02020603050405020304" pitchFamily="18" charset="0"/>
                        </a:rPr>
                        <a:t>In re Webb-Galarza v. Strong</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Procedure</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n-US" sz="1000" b="0" i="0" u="none" strike="noStrike">
                          <a:solidFill>
                            <a:srgbClr val="000000"/>
                          </a:solidFill>
                          <a:effectLst/>
                          <a:latin typeface="Times New Roman" panose="02020603050405020304" pitchFamily="18" charset="0"/>
                        </a:rPr>
                        <a:t>N/A</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n-US" sz="1000" b="0" i="0" u="none" strike="noStrike">
                          <a:solidFill>
                            <a:srgbClr val="3D3D3D"/>
                          </a:solidFill>
                          <a:effectLst/>
                          <a:latin typeface="Times New Roman" panose="02020603050405020304" pitchFamily="18" charset="0"/>
                        </a:rPr>
                        <a:t>5/12/2023</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Douglas County</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Per Curiam</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3D3D3D"/>
                          </a:solidFill>
                          <a:effectLst/>
                          <a:latin typeface="Times New Roman" panose="02020603050405020304" pitchFamily="18" charset="0"/>
                        </a:rPr>
                        <a:t>Trial court cannot order mediation on emergency parenting issues</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608141717"/>
                  </a:ext>
                </a:extLst>
              </a:tr>
              <a:tr h="177627">
                <a:tc>
                  <a:txBody>
                    <a:bodyPr/>
                    <a:lstStyle/>
                    <a:p>
                      <a:pPr algn="l" fontAlgn="b"/>
                      <a:r>
                        <a:rPr lang="en-US" sz="1000" b="0" i="1" u="none" strike="noStrike">
                          <a:solidFill>
                            <a:srgbClr val="000000"/>
                          </a:solidFill>
                          <a:effectLst/>
                          <a:latin typeface="Times New Roman" panose="02020603050405020304" pitchFamily="18" charset="0"/>
                        </a:rPr>
                        <a:t>In re the Marriage of O’Connor </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Parental Responsibilities</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n-US" sz="1000" b="0" i="0" u="none" strike="noStrike">
                          <a:solidFill>
                            <a:srgbClr val="000000"/>
                          </a:solidFill>
                          <a:effectLst/>
                          <a:latin typeface="Times New Roman" panose="02020603050405020304" pitchFamily="18" charset="0"/>
                        </a:rPr>
                        <a:t>2023 COA 35 </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n-US" sz="1000" b="0" i="0" u="none" strike="noStrike">
                          <a:solidFill>
                            <a:srgbClr val="3D3D3D"/>
                          </a:solidFill>
                          <a:effectLst/>
                          <a:latin typeface="Times New Roman" panose="02020603050405020304" pitchFamily="18" charset="0"/>
                        </a:rPr>
                        <a:t>4/20/2023</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Denver County</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Lipinsky</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dirty="0">
                          <a:solidFill>
                            <a:srgbClr val="3D3D3D"/>
                          </a:solidFill>
                          <a:effectLst/>
                          <a:latin typeface="Times New Roman" panose="02020603050405020304" pitchFamily="18" charset="0"/>
                        </a:rPr>
                        <a:t>Grandparents' rights where one parent consents</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48490746"/>
                  </a:ext>
                </a:extLst>
              </a:tr>
              <a:tr h="177627">
                <a:tc>
                  <a:txBody>
                    <a:bodyPr/>
                    <a:lstStyle/>
                    <a:p>
                      <a:pPr algn="l" fontAlgn="b"/>
                      <a:r>
                        <a:rPr lang="en-US" sz="1000" b="0" i="1" u="none" strike="noStrike">
                          <a:solidFill>
                            <a:srgbClr val="000000"/>
                          </a:solidFill>
                          <a:effectLst/>
                          <a:latin typeface="Times New Roman" panose="02020603050405020304" pitchFamily="18" charset="0"/>
                        </a:rPr>
                        <a:t>Carter Holdings Inc. v. Carter</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Collateral Issues</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n-US" sz="1000" b="0" i="0" u="none" strike="noStrike">
                          <a:solidFill>
                            <a:srgbClr val="000000"/>
                          </a:solidFill>
                          <a:effectLst/>
                          <a:latin typeface="Times New Roman" panose="02020603050405020304" pitchFamily="18" charset="0"/>
                        </a:rPr>
                        <a:t>2023 COA 26</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n-US" sz="1000" b="0" i="0" u="none" strike="noStrike">
                          <a:solidFill>
                            <a:srgbClr val="3D3D3D"/>
                          </a:solidFill>
                          <a:effectLst/>
                          <a:latin typeface="Times New Roman" panose="02020603050405020304" pitchFamily="18" charset="0"/>
                        </a:rPr>
                        <a:t>3/16/2023</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Mesa County</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Fox</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3D3D3D"/>
                          </a:solidFill>
                          <a:effectLst/>
                          <a:latin typeface="Times New Roman" panose="02020603050405020304" pitchFamily="18" charset="0"/>
                        </a:rPr>
                        <a:t>Spurious liens / lis pendens against spouse's company's assets</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619692663"/>
                  </a:ext>
                </a:extLst>
              </a:tr>
              <a:tr h="177627">
                <a:tc>
                  <a:txBody>
                    <a:bodyPr/>
                    <a:lstStyle/>
                    <a:p>
                      <a:pPr algn="l" fontAlgn="b"/>
                      <a:r>
                        <a:rPr lang="en-US" sz="1000" b="0" i="1" u="none" strike="noStrike">
                          <a:solidFill>
                            <a:srgbClr val="000000"/>
                          </a:solidFill>
                          <a:effectLst/>
                          <a:latin typeface="Times New Roman" panose="02020603050405020304" pitchFamily="18" charset="0"/>
                        </a:rPr>
                        <a:t>In re Marriage of Badawiyeh</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Parental Responsibilities</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n-US" sz="1000" b="0" i="0" u="none" strike="noStrike">
                          <a:solidFill>
                            <a:srgbClr val="000000"/>
                          </a:solidFill>
                          <a:effectLst/>
                          <a:latin typeface="Times New Roman" panose="02020603050405020304" pitchFamily="18" charset="0"/>
                        </a:rPr>
                        <a:t>2023 COA 4</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n-US" sz="1000" b="0" i="0" u="none" strike="noStrike">
                          <a:solidFill>
                            <a:srgbClr val="3D3D3D"/>
                          </a:solidFill>
                          <a:effectLst/>
                          <a:latin typeface="Times New Roman" panose="02020603050405020304" pitchFamily="18" charset="0"/>
                        </a:rPr>
                        <a:t>1/12/2023</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Douglas County</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Grove</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3D3D3D"/>
                          </a:solidFill>
                          <a:effectLst/>
                          <a:latin typeface="Times New Roman" panose="02020603050405020304" pitchFamily="18" charset="0"/>
                        </a:rPr>
                        <a:t>The non-Hague Convention country abduction case.</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684788508"/>
                  </a:ext>
                </a:extLst>
              </a:tr>
              <a:tr h="177627">
                <a:tc>
                  <a:txBody>
                    <a:bodyPr/>
                    <a:lstStyle/>
                    <a:p>
                      <a:pPr algn="l" fontAlgn="b"/>
                      <a:r>
                        <a:rPr lang="en-US" sz="1000" b="0" i="1" u="none" strike="noStrike">
                          <a:solidFill>
                            <a:srgbClr val="000000"/>
                          </a:solidFill>
                          <a:effectLst/>
                          <a:latin typeface="Times New Roman" panose="02020603050405020304" pitchFamily="18" charset="0"/>
                        </a:rPr>
                        <a:t>People in the Interest of S.Z.S.</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D&amp;N</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n-US" sz="1000" b="0" i="0" u="none" strike="noStrike">
                          <a:solidFill>
                            <a:srgbClr val="000000"/>
                          </a:solidFill>
                          <a:effectLst/>
                          <a:latin typeface="Times New Roman" panose="02020603050405020304" pitchFamily="18" charset="0"/>
                        </a:rPr>
                        <a:t>2022 COA 133</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n-US" sz="1000" b="0" i="0" u="none" strike="noStrike">
                          <a:solidFill>
                            <a:srgbClr val="3D3D3D"/>
                          </a:solidFill>
                          <a:effectLst/>
                          <a:latin typeface="Times New Roman" panose="02020603050405020304" pitchFamily="18" charset="0"/>
                        </a:rPr>
                        <a:t>11/17/2022</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Boulder County</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Jones</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3D3D3D"/>
                          </a:solidFill>
                          <a:effectLst/>
                          <a:latin typeface="Times New Roman" panose="02020603050405020304" pitchFamily="18" charset="0"/>
                        </a:rPr>
                        <a:t>Terminating parental rights &amp; the ADA</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503036006"/>
                  </a:ext>
                </a:extLst>
              </a:tr>
              <a:tr h="177627">
                <a:tc>
                  <a:txBody>
                    <a:bodyPr/>
                    <a:lstStyle/>
                    <a:p>
                      <a:pPr algn="l" fontAlgn="b"/>
                      <a:r>
                        <a:rPr lang="en-US" sz="1000" b="0" i="1" u="none" strike="noStrike">
                          <a:solidFill>
                            <a:srgbClr val="000000"/>
                          </a:solidFill>
                          <a:effectLst/>
                          <a:latin typeface="Times New Roman" panose="02020603050405020304" pitchFamily="18" charset="0"/>
                        </a:rPr>
                        <a:t>In re Marriage of Schaefer &amp; DePumpo </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Maintenance</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n-US" sz="1000" b="0" i="0" u="none" strike="noStrike">
                          <a:solidFill>
                            <a:srgbClr val="000000"/>
                          </a:solidFill>
                          <a:effectLst/>
                          <a:latin typeface="Times New Roman" panose="02020603050405020304" pitchFamily="18" charset="0"/>
                        </a:rPr>
                        <a:t>2022 COA 112</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n-US" sz="1000" b="0" i="0" u="none" strike="noStrike">
                          <a:solidFill>
                            <a:srgbClr val="000000"/>
                          </a:solidFill>
                          <a:effectLst/>
                          <a:latin typeface="Times New Roman" panose="02020603050405020304" pitchFamily="18" charset="0"/>
                        </a:rPr>
                        <a:t>9/29/2022</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Larimer County</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Roman</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dirty="0">
                          <a:solidFill>
                            <a:srgbClr val="3D3D3D"/>
                          </a:solidFill>
                          <a:effectLst/>
                          <a:latin typeface="Times New Roman" panose="02020603050405020304" pitchFamily="18" charset="0"/>
                        </a:rPr>
                        <a:t>Maintenance, unrealized capital gains, and depreciation</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496616027"/>
                  </a:ext>
                </a:extLst>
              </a:tr>
              <a:tr h="355255">
                <a:tc>
                  <a:txBody>
                    <a:bodyPr/>
                    <a:lstStyle/>
                    <a:p>
                      <a:pPr algn="l" fontAlgn="b"/>
                      <a:r>
                        <a:rPr lang="en-US" sz="1000" b="0" i="1" u="none" strike="noStrike">
                          <a:solidFill>
                            <a:srgbClr val="000000"/>
                          </a:solidFill>
                          <a:effectLst/>
                          <a:latin typeface="Times New Roman" panose="02020603050405020304" pitchFamily="18" charset="0"/>
                        </a:rPr>
                        <a:t>People In Interest of E.A.M. v. D.R.M.</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Collateral Issues</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n-US" sz="1000" b="0" i="0" u="none" strike="noStrike">
                          <a:solidFill>
                            <a:srgbClr val="000000"/>
                          </a:solidFill>
                          <a:effectLst/>
                          <a:latin typeface="Times New Roman" panose="02020603050405020304" pitchFamily="18" charset="0"/>
                        </a:rPr>
                        <a:t>2022 CO 42</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n-US" sz="1000" b="0" i="0" u="none" strike="noStrike">
                          <a:solidFill>
                            <a:srgbClr val="000000"/>
                          </a:solidFill>
                          <a:effectLst/>
                          <a:latin typeface="Times New Roman" panose="02020603050405020304" pitchFamily="18" charset="0"/>
                        </a:rPr>
                        <a:t>9/12/2022</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Denver Juvenile Court</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Samour</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3D3D3D"/>
                          </a:solidFill>
                          <a:effectLst/>
                          <a:latin typeface="Times New Roman" panose="02020603050405020304" pitchFamily="18" charset="0"/>
                        </a:rPr>
                        <a:t>"Reason to know" a child is an Indian Child under C.R.S. 19-1-126</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571364395"/>
                  </a:ext>
                </a:extLst>
              </a:tr>
              <a:tr h="355255">
                <a:tc>
                  <a:txBody>
                    <a:bodyPr/>
                    <a:lstStyle/>
                    <a:p>
                      <a:pPr algn="l" fontAlgn="b"/>
                      <a:r>
                        <a:rPr lang="en-US" sz="1000" b="0" i="1" u="none" strike="noStrike">
                          <a:solidFill>
                            <a:srgbClr val="000000"/>
                          </a:solidFill>
                          <a:effectLst/>
                          <a:latin typeface="Times New Roman" panose="02020603050405020304" pitchFamily="18" charset="0"/>
                        </a:rPr>
                        <a:t>Parental Responsibilities Concerning S.Z.S.</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Parental Responsibilities</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n-US" sz="1000" b="0" i="0" u="none" strike="noStrike">
                          <a:solidFill>
                            <a:srgbClr val="000000"/>
                          </a:solidFill>
                          <a:effectLst/>
                          <a:latin typeface="Times New Roman" panose="02020603050405020304" pitchFamily="18" charset="0"/>
                        </a:rPr>
                        <a:t>2022 COA 105</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n-US" sz="1000" b="0" i="0" u="none" strike="noStrike">
                          <a:solidFill>
                            <a:srgbClr val="000000"/>
                          </a:solidFill>
                          <a:effectLst/>
                          <a:latin typeface="Times New Roman" panose="02020603050405020304" pitchFamily="18" charset="0"/>
                        </a:rPr>
                        <a:t>9/8/2022</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Mesa County</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Tow</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3D3D3D"/>
                          </a:solidFill>
                          <a:effectLst/>
                          <a:latin typeface="Times New Roman" panose="02020603050405020304" pitchFamily="18" charset="0"/>
                        </a:rPr>
                        <a:t>Integration of child by parent's consent under C.R.S. 14-10-129(2)(b)</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106602902"/>
                  </a:ext>
                </a:extLst>
              </a:tr>
              <a:tr h="355255">
                <a:tc>
                  <a:txBody>
                    <a:bodyPr/>
                    <a:lstStyle/>
                    <a:p>
                      <a:pPr algn="l" fontAlgn="b"/>
                      <a:r>
                        <a:rPr lang="en-US" sz="1000" b="0" i="1" u="none" strike="noStrike">
                          <a:solidFill>
                            <a:srgbClr val="000000"/>
                          </a:solidFill>
                          <a:effectLst/>
                          <a:latin typeface="Times New Roman" panose="02020603050405020304" pitchFamily="18" charset="0"/>
                        </a:rPr>
                        <a:t>In re the Marriage of Thorburn</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Parental Responsibilities</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n-US" sz="1000" b="0" i="0" u="none" strike="noStrike">
                          <a:solidFill>
                            <a:srgbClr val="000000"/>
                          </a:solidFill>
                          <a:effectLst/>
                          <a:latin typeface="Times New Roman" panose="02020603050405020304" pitchFamily="18" charset="0"/>
                        </a:rPr>
                        <a:t>2022 COA 80</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n-US" sz="1000" b="0" i="0" u="none" strike="noStrike">
                          <a:solidFill>
                            <a:srgbClr val="000000"/>
                          </a:solidFill>
                          <a:effectLst/>
                          <a:latin typeface="Times New Roman" panose="02020603050405020304" pitchFamily="18" charset="0"/>
                        </a:rPr>
                        <a:t>7/21/2022</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Jefferson County</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Fox</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Interplay between subsections (1)(b)(I) and (4) of section 14-10-129</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304426798"/>
                  </a:ext>
                </a:extLst>
              </a:tr>
              <a:tr h="355255">
                <a:tc>
                  <a:txBody>
                    <a:bodyPr/>
                    <a:lstStyle/>
                    <a:p>
                      <a:pPr algn="l" fontAlgn="b"/>
                      <a:r>
                        <a:rPr lang="en-US" sz="1000" b="0" i="1" u="none" strike="noStrike">
                          <a:solidFill>
                            <a:srgbClr val="000000"/>
                          </a:solidFill>
                          <a:effectLst/>
                          <a:latin typeface="Times New Roman" panose="02020603050405020304" pitchFamily="18" charset="0"/>
                        </a:rPr>
                        <a:t>In re the Marriage of Wenciker</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Parental Responsibilities</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n-US" sz="1000" b="0" i="0" u="none" strike="noStrike">
                          <a:solidFill>
                            <a:srgbClr val="000000"/>
                          </a:solidFill>
                          <a:effectLst/>
                          <a:latin typeface="Times New Roman" panose="02020603050405020304" pitchFamily="18" charset="0"/>
                        </a:rPr>
                        <a:t>2022 COA 74</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n-US" sz="1000" b="0" i="0" u="none" strike="noStrike">
                          <a:solidFill>
                            <a:srgbClr val="000000"/>
                          </a:solidFill>
                          <a:effectLst/>
                          <a:latin typeface="Times New Roman" panose="02020603050405020304" pitchFamily="18" charset="0"/>
                        </a:rPr>
                        <a:t>7/14/2022</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Moffat County</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Welling</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"Imminent danger" under Section 129(4) vs. "significant impairment" under Sectionn 129(1)(b)(I)</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014685307"/>
                  </a:ext>
                </a:extLst>
              </a:tr>
              <a:tr h="177627">
                <a:tc>
                  <a:txBody>
                    <a:bodyPr/>
                    <a:lstStyle/>
                    <a:p>
                      <a:pPr algn="l" fontAlgn="b"/>
                      <a:r>
                        <a:rPr lang="en-US" sz="1000" b="0" i="1" u="none" strike="noStrike">
                          <a:solidFill>
                            <a:srgbClr val="000000"/>
                          </a:solidFill>
                          <a:effectLst/>
                          <a:latin typeface="Times New Roman" panose="02020603050405020304" pitchFamily="18" charset="0"/>
                        </a:rPr>
                        <a:t>In re E.K.</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Parental Responsibilities</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n-US" sz="1000" b="0" i="0" u="none" strike="noStrike">
                          <a:solidFill>
                            <a:srgbClr val="000000"/>
                          </a:solidFill>
                          <a:effectLst/>
                          <a:latin typeface="Times New Roman" panose="02020603050405020304" pitchFamily="18" charset="0"/>
                        </a:rPr>
                        <a:t>2022 CO 34</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n-US" sz="1000" b="0" i="0" u="none" strike="noStrike">
                          <a:solidFill>
                            <a:srgbClr val="000000"/>
                          </a:solidFill>
                          <a:effectLst/>
                          <a:latin typeface="Times New Roman" panose="02020603050405020304" pitchFamily="18" charset="0"/>
                        </a:rPr>
                        <a:t>6/21/2022</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Arapahoe County</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Berkenkotter</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3D3D3D"/>
                          </a:solidFill>
                          <a:effectLst/>
                          <a:latin typeface="Times New Roman" panose="02020603050405020304" pitchFamily="18" charset="0"/>
                        </a:rPr>
                        <a:t>Psychological parentage of stepchildren under Secton 123(1)(c)</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829681632"/>
                  </a:ext>
                </a:extLst>
              </a:tr>
              <a:tr h="177627">
                <a:tc>
                  <a:txBody>
                    <a:bodyPr/>
                    <a:lstStyle/>
                    <a:p>
                      <a:pPr algn="l" fontAlgn="b"/>
                      <a:r>
                        <a:rPr lang="en-US" sz="1000" b="0" i="1" u="none" strike="noStrike">
                          <a:solidFill>
                            <a:srgbClr val="000000"/>
                          </a:solidFill>
                          <a:effectLst/>
                          <a:latin typeface="Times New Roman" panose="02020603050405020304" pitchFamily="18" charset="0"/>
                        </a:rPr>
                        <a:t>In re Marriage of Mack</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Property​</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n-US" sz="1000" b="0" i="0" u="none" strike="noStrike">
                          <a:solidFill>
                            <a:srgbClr val="000000"/>
                          </a:solidFill>
                          <a:effectLst/>
                          <a:latin typeface="Times New Roman" panose="02020603050405020304" pitchFamily="18" charset="0"/>
                        </a:rPr>
                        <a:t>2022 CO 17</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n-US" sz="1000" b="0" i="0" u="none" strike="noStrike">
                          <a:solidFill>
                            <a:srgbClr val="000000"/>
                          </a:solidFill>
                          <a:effectLst/>
                          <a:latin typeface="Times New Roman" panose="02020603050405020304" pitchFamily="18" charset="0"/>
                        </a:rPr>
                        <a:t>4/11/2022</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El Paso County</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Boatright</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PERA benefits and decisions</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045099524"/>
                  </a:ext>
                </a:extLst>
              </a:tr>
              <a:tr h="355255">
                <a:tc>
                  <a:txBody>
                    <a:bodyPr/>
                    <a:lstStyle/>
                    <a:p>
                      <a:pPr algn="l" fontAlgn="b"/>
                      <a:r>
                        <a:rPr lang="en-US" sz="1000" b="0" i="1" u="none" strike="noStrike" dirty="0">
                          <a:solidFill>
                            <a:srgbClr val="000000"/>
                          </a:solidFill>
                          <a:effectLst/>
                          <a:latin typeface="Times New Roman" panose="02020603050405020304" pitchFamily="18" charset="0"/>
                        </a:rPr>
                        <a:t>In re the Marriage of Turner</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dirty="0">
                          <a:solidFill>
                            <a:srgbClr val="000000"/>
                          </a:solidFill>
                          <a:effectLst/>
                          <a:latin typeface="Times New Roman" panose="02020603050405020304" pitchFamily="18" charset="0"/>
                        </a:rPr>
                        <a:t>Property​</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n-US" sz="1000" b="0" i="0" u="none" strike="noStrike">
                          <a:solidFill>
                            <a:srgbClr val="000000"/>
                          </a:solidFill>
                          <a:effectLst/>
                          <a:latin typeface="Times New Roman" panose="02020603050405020304" pitchFamily="18" charset="0"/>
                        </a:rPr>
                        <a:t>2022 COA 39</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n-US" sz="1000" b="0" i="0" u="none" strike="noStrike">
                          <a:solidFill>
                            <a:srgbClr val="000000"/>
                          </a:solidFill>
                          <a:effectLst/>
                          <a:latin typeface="Times New Roman" panose="02020603050405020304" pitchFamily="18" charset="0"/>
                        </a:rPr>
                        <a:t>3/31/2022</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Jefferson County</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a:solidFill>
                            <a:srgbClr val="000000"/>
                          </a:solidFill>
                          <a:effectLst/>
                          <a:latin typeface="Times New Roman" panose="02020603050405020304" pitchFamily="18" charset="0"/>
                        </a:rPr>
                        <a:t>Tow</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b"/>
                      <a:r>
                        <a:rPr lang="en-US" sz="1000" b="0" i="0" u="none" strike="noStrike" dirty="0">
                          <a:solidFill>
                            <a:srgbClr val="000000"/>
                          </a:solidFill>
                          <a:effectLst/>
                          <a:latin typeface="Times New Roman" panose="02020603050405020304" pitchFamily="18" charset="0"/>
                        </a:rPr>
                        <a:t>Potential, discretionary bonus awarded after PO not property because not contractually enforceable</a:t>
                      </a:r>
                    </a:p>
                  </a:txBody>
                  <a:tcPr marL="4832" marR="4832" marT="48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716614261"/>
                  </a:ext>
                </a:extLst>
              </a:tr>
            </a:tbl>
          </a:graphicData>
        </a:graphic>
      </p:graphicFrame>
    </p:spTree>
    <p:extLst>
      <p:ext uri="{BB962C8B-B14F-4D97-AF65-F5344CB8AC3E}">
        <p14:creationId xmlns:p14="http://schemas.microsoft.com/office/powerpoint/2010/main" val="26163942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D60BF-BAD7-9F44-B9E4-39880742C89E}"/>
              </a:ext>
            </a:extLst>
          </p:cNvPr>
          <p:cNvSpPr>
            <a:spLocks noGrp="1"/>
          </p:cNvSpPr>
          <p:nvPr>
            <p:ph type="title"/>
          </p:nvPr>
        </p:nvSpPr>
        <p:spPr>
          <a:xfrm>
            <a:off x="677334" y="609600"/>
            <a:ext cx="8596668" cy="1320800"/>
          </a:xfrm>
        </p:spPr>
        <p:txBody>
          <a:bodyPr>
            <a:normAutofit/>
          </a:bodyPr>
          <a:lstStyle/>
          <a:p>
            <a:r>
              <a:rPr lang="en-US" dirty="0"/>
              <a:t>Johnson Family Law v. Grant </a:t>
            </a:r>
            <a:r>
              <a:rPr lang="en-US" dirty="0" err="1"/>
              <a:t>Bursek</a:t>
            </a:r>
            <a:br>
              <a:rPr lang="en-US" dirty="0"/>
            </a:br>
            <a:r>
              <a:rPr lang="en-US" dirty="0"/>
              <a:t>2024 CO 1 (January 16, 2024) (Analysis)</a:t>
            </a:r>
          </a:p>
        </p:txBody>
      </p:sp>
      <p:sp>
        <p:nvSpPr>
          <p:cNvPr id="4" name="Content Placeholder 3">
            <a:extLst>
              <a:ext uri="{FF2B5EF4-FFF2-40B4-BE49-F238E27FC236}">
                <a16:creationId xmlns:a16="http://schemas.microsoft.com/office/drawing/2014/main" id="{C1C31799-FF7E-2CA1-CA00-76ACFE2CD94C}"/>
              </a:ext>
            </a:extLst>
          </p:cNvPr>
          <p:cNvSpPr>
            <a:spLocks noGrp="1"/>
          </p:cNvSpPr>
          <p:nvPr>
            <p:ph idx="1"/>
          </p:nvPr>
        </p:nvSpPr>
        <p:spPr>
          <a:xfrm>
            <a:off x="677334" y="2160589"/>
            <a:ext cx="8596668" cy="3880773"/>
          </a:xfrm>
        </p:spPr>
        <p:txBody>
          <a:bodyPr>
            <a:normAutofit/>
          </a:bodyPr>
          <a:lstStyle/>
          <a:p>
            <a:pPr algn="l">
              <a:defRPr sz="1400"/>
            </a:pPr>
            <a:r>
              <a:rPr lang="en-US" dirty="0"/>
              <a:t>Dispute arises from a lawyer (</a:t>
            </a:r>
            <a:r>
              <a:rPr lang="en-US" dirty="0" err="1"/>
              <a:t>Bursek</a:t>
            </a:r>
            <a:r>
              <a:rPr lang="en-US" dirty="0"/>
              <a:t>) leaving MFL with 18 clients; MFL seeks to enforce a Reimbursement Agreement.</a:t>
            </a:r>
          </a:p>
          <a:p>
            <a:pPr lvl="1">
              <a:defRPr sz="1400"/>
            </a:pPr>
            <a:r>
              <a:rPr lang="en-US" dirty="0"/>
              <a:t>The “per client” fee was for $1,052 per client</a:t>
            </a:r>
          </a:p>
          <a:p>
            <a:pPr lvl="1">
              <a:defRPr sz="1400"/>
            </a:pPr>
            <a:r>
              <a:rPr lang="en-US" dirty="0"/>
              <a:t>The fee was not directly attributable to any specific client</a:t>
            </a:r>
          </a:p>
          <a:p>
            <a:pPr lvl="1">
              <a:defRPr sz="1400"/>
            </a:pPr>
            <a:r>
              <a:rPr lang="en-US" dirty="0"/>
              <a:t>It only applied to client’s originated by the firm</a:t>
            </a:r>
          </a:p>
          <a:p>
            <a:pPr algn="l">
              <a:defRPr sz="1400"/>
            </a:pPr>
            <a:r>
              <a:rPr lang="en-US" b="1" dirty="0"/>
              <a:t>Issue: </a:t>
            </a:r>
            <a:r>
              <a:rPr lang="en-US" dirty="0"/>
              <a:t>Is the undifferentiated per-client fee in the agreement permissible under Rule 5.6(a)?</a:t>
            </a:r>
          </a:p>
          <a:p>
            <a:pPr algn="l">
              <a:defRPr sz="1400"/>
            </a:pPr>
            <a:r>
              <a:rPr lang="en-US" b="1" dirty="0"/>
              <a:t>Holding</a:t>
            </a:r>
            <a:r>
              <a:rPr lang="en-US" dirty="0"/>
              <a:t>: It is </a:t>
            </a:r>
            <a:r>
              <a:rPr lang="en-US" i="1" dirty="0"/>
              <a:t>not permissible.</a:t>
            </a:r>
            <a:r>
              <a:rPr lang="en-US" dirty="0"/>
              <a:t> A law firm cannot charge a leaving attorney an undifferentiated per-client fee. The contract is unenforceable as it violates public policy.</a:t>
            </a:r>
          </a:p>
          <a:p>
            <a:pPr algn="l">
              <a:defRPr sz="1400"/>
            </a:pPr>
            <a:r>
              <a:rPr lang="en-US" b="1" dirty="0"/>
              <a:t>Distinguishing Facts</a:t>
            </a:r>
            <a:r>
              <a:rPr lang="en-US" dirty="0"/>
              <a:t>: Where the law firm “advances” costs on the client’s behalf or where the costs are directly attributable, the law firm may seek reimbursement.</a:t>
            </a:r>
            <a:endParaRPr lang="en-US" b="1" dirty="0"/>
          </a:p>
          <a:p>
            <a:endParaRPr lang="en-US" dirty="0"/>
          </a:p>
        </p:txBody>
      </p:sp>
    </p:spTree>
    <p:extLst>
      <p:ext uri="{BB962C8B-B14F-4D97-AF65-F5344CB8AC3E}">
        <p14:creationId xmlns:p14="http://schemas.microsoft.com/office/powerpoint/2010/main" val="28205012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D60BF-BAD7-9F44-B9E4-39880742C89E}"/>
              </a:ext>
            </a:extLst>
          </p:cNvPr>
          <p:cNvSpPr>
            <a:spLocks noGrp="1"/>
          </p:cNvSpPr>
          <p:nvPr>
            <p:ph type="title"/>
          </p:nvPr>
        </p:nvSpPr>
        <p:spPr>
          <a:xfrm>
            <a:off x="677334" y="609600"/>
            <a:ext cx="8596668" cy="1320800"/>
          </a:xfrm>
        </p:spPr>
        <p:txBody>
          <a:bodyPr>
            <a:normAutofit fontScale="90000"/>
          </a:bodyPr>
          <a:lstStyle/>
          <a:p>
            <a:r>
              <a:rPr lang="en-US" dirty="0"/>
              <a:t>Matter of Katherine E. Reece Tr.</a:t>
            </a:r>
            <a:br>
              <a:rPr lang="en-US" dirty="0"/>
            </a:br>
            <a:r>
              <a:rPr lang="en-US" dirty="0"/>
              <a:t>2023 COA 89 (September 28, 2023) (Facts 1)</a:t>
            </a:r>
            <a:br>
              <a:rPr lang="en-US" dirty="0">
                <a:highlight>
                  <a:srgbClr val="FFFF00"/>
                </a:highlight>
              </a:rPr>
            </a:br>
            <a:br>
              <a:rPr lang="en-US" dirty="0"/>
            </a:br>
            <a:br>
              <a:rPr lang="en-US" dirty="0"/>
            </a:br>
            <a:br>
              <a:rPr lang="en-US" dirty="0"/>
            </a:br>
            <a:br>
              <a:rPr lang="en-US" dirty="0"/>
            </a:br>
            <a:endParaRPr lang="en-US" dirty="0"/>
          </a:p>
        </p:txBody>
      </p:sp>
      <p:sp>
        <p:nvSpPr>
          <p:cNvPr id="4" name="Content Placeholder 3">
            <a:extLst>
              <a:ext uri="{FF2B5EF4-FFF2-40B4-BE49-F238E27FC236}">
                <a16:creationId xmlns:a16="http://schemas.microsoft.com/office/drawing/2014/main" id="{C1C31799-FF7E-2CA1-CA00-76ACFE2CD94C}"/>
              </a:ext>
            </a:extLst>
          </p:cNvPr>
          <p:cNvSpPr>
            <a:spLocks noGrp="1"/>
          </p:cNvSpPr>
          <p:nvPr>
            <p:ph idx="1"/>
          </p:nvPr>
        </p:nvSpPr>
        <p:spPr>
          <a:xfrm>
            <a:off x="677334" y="2160589"/>
            <a:ext cx="8596668" cy="3880773"/>
          </a:xfrm>
        </p:spPr>
        <p:txBody>
          <a:bodyPr>
            <a:normAutofit fontScale="70000" lnSpcReduction="20000"/>
          </a:bodyPr>
          <a:lstStyle/>
          <a:p>
            <a:r>
              <a:rPr lang="en-US" b="1" dirty="0"/>
              <a:t>Background Facts: </a:t>
            </a:r>
            <a:r>
              <a:rPr lang="en-US" dirty="0"/>
              <a:t>The Parties married in 2004.</a:t>
            </a:r>
          </a:p>
          <a:p>
            <a:r>
              <a:rPr lang="en-US" dirty="0"/>
              <a:t>Entered into marital agreement</a:t>
            </a:r>
          </a:p>
          <a:p>
            <a:r>
              <a:rPr lang="en-US" dirty="0"/>
              <a:t>In 2011, Husband executed a last will and testament that created a trust in favor of Wife with his residuary estate</a:t>
            </a:r>
          </a:p>
          <a:p>
            <a:r>
              <a:rPr lang="en-US" dirty="0"/>
              <a:t>The trust had a provision in it that the trustee was obligated to follow in relation to Wife’s standard of living</a:t>
            </a:r>
          </a:p>
          <a:p>
            <a:r>
              <a:rPr lang="en-US" dirty="0"/>
              <a:t>Parties file for “legal separation” and not dissolution of marriage due to social security</a:t>
            </a:r>
          </a:p>
          <a:p>
            <a:pPr lvl="1"/>
            <a:r>
              <a:rPr lang="en-US" dirty="0"/>
              <a:t>“</a:t>
            </a:r>
            <a:r>
              <a:rPr lang="en-US" dirty="0">
                <a:solidFill>
                  <a:srgbClr val="000000"/>
                </a:solidFill>
                <a:effectLst/>
                <a:latin typeface="Source Sans Pro" panose="020B0503030403020204" pitchFamily="34" charset="0"/>
              </a:rPr>
              <a:t>By extending the marriage to a minimum of ten years, Reece would become eligible for social security benefits.”</a:t>
            </a:r>
            <a:endParaRPr lang="en-US" dirty="0">
              <a:solidFill>
                <a:srgbClr val="000000"/>
              </a:solidFill>
              <a:latin typeface="Source Sans Pro" panose="020B0503030403020204" pitchFamily="34" charset="0"/>
            </a:endParaRPr>
          </a:p>
          <a:p>
            <a:r>
              <a:rPr lang="en-US" dirty="0"/>
              <a:t>In June 2013, Parties execute Separation Agreement</a:t>
            </a:r>
          </a:p>
          <a:p>
            <a:r>
              <a:rPr lang="en-US" dirty="0"/>
              <a:t>Husband agreed not to convert legal separation to divorce for a period of about one year.</a:t>
            </a:r>
          </a:p>
          <a:p>
            <a:r>
              <a:rPr lang="en-US" dirty="0"/>
              <a:t>Separation Agreement provided that Wife would remain a trust beneficiary until a decree of dissolution of marriage entered</a:t>
            </a:r>
          </a:p>
          <a:p>
            <a:r>
              <a:rPr lang="en-US" dirty="0"/>
              <a:t>Husband died in a plane crash on August 31, 2014, just one day before he could convert to dissolution of marriage</a:t>
            </a:r>
          </a:p>
          <a:p>
            <a:r>
              <a:rPr lang="en-US" dirty="0"/>
              <a:t>The Parties were legally married on the date of his death</a:t>
            </a:r>
          </a:p>
        </p:txBody>
      </p:sp>
    </p:spTree>
    <p:extLst>
      <p:ext uri="{BB962C8B-B14F-4D97-AF65-F5344CB8AC3E}">
        <p14:creationId xmlns:p14="http://schemas.microsoft.com/office/powerpoint/2010/main" val="24961824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D60BF-BAD7-9F44-B9E4-39880742C89E}"/>
              </a:ext>
            </a:extLst>
          </p:cNvPr>
          <p:cNvSpPr>
            <a:spLocks noGrp="1"/>
          </p:cNvSpPr>
          <p:nvPr>
            <p:ph type="title"/>
          </p:nvPr>
        </p:nvSpPr>
        <p:spPr>
          <a:xfrm>
            <a:off x="677334" y="609600"/>
            <a:ext cx="8596668" cy="1320800"/>
          </a:xfrm>
        </p:spPr>
        <p:txBody>
          <a:bodyPr>
            <a:normAutofit fontScale="90000"/>
          </a:bodyPr>
          <a:lstStyle/>
          <a:p>
            <a:r>
              <a:rPr lang="en-US" dirty="0"/>
              <a:t>Matter of Katherine E. Reece Tr.</a:t>
            </a:r>
            <a:br>
              <a:rPr lang="en-US" dirty="0"/>
            </a:br>
            <a:r>
              <a:rPr lang="en-US" dirty="0"/>
              <a:t>2023 COA 89 (September 28, 2023) (Facts 2)</a:t>
            </a:r>
            <a:br>
              <a:rPr lang="en-US" dirty="0">
                <a:highlight>
                  <a:srgbClr val="FFFF00"/>
                </a:highlight>
              </a:rPr>
            </a:br>
            <a:br>
              <a:rPr lang="en-US" dirty="0"/>
            </a:br>
            <a:br>
              <a:rPr lang="en-US" dirty="0"/>
            </a:br>
            <a:br>
              <a:rPr lang="en-US" dirty="0"/>
            </a:br>
            <a:br>
              <a:rPr lang="en-US" dirty="0"/>
            </a:br>
            <a:endParaRPr lang="en-US" dirty="0"/>
          </a:p>
        </p:txBody>
      </p:sp>
      <p:sp>
        <p:nvSpPr>
          <p:cNvPr id="4" name="Content Placeholder 3">
            <a:extLst>
              <a:ext uri="{FF2B5EF4-FFF2-40B4-BE49-F238E27FC236}">
                <a16:creationId xmlns:a16="http://schemas.microsoft.com/office/drawing/2014/main" id="{C1C31799-FF7E-2CA1-CA00-76ACFE2CD94C}"/>
              </a:ext>
            </a:extLst>
          </p:cNvPr>
          <p:cNvSpPr>
            <a:spLocks noGrp="1"/>
          </p:cNvSpPr>
          <p:nvPr>
            <p:ph idx="1"/>
          </p:nvPr>
        </p:nvSpPr>
        <p:spPr>
          <a:xfrm>
            <a:off x="677334" y="2160589"/>
            <a:ext cx="8596668" cy="3880773"/>
          </a:xfrm>
        </p:spPr>
        <p:txBody>
          <a:bodyPr>
            <a:normAutofit/>
          </a:bodyPr>
          <a:lstStyle/>
          <a:p>
            <a:r>
              <a:rPr lang="en-US" dirty="0"/>
              <a:t>In 2015, Husband’s will was admitted to probate</a:t>
            </a:r>
          </a:p>
          <a:p>
            <a:r>
              <a:rPr lang="en-US" dirty="0"/>
              <a:t>In 2017, the trial court ruled that although the marriage had not been terminated at Husband’s death, Wife had “waived” her right to inherit under the Separation Agreement</a:t>
            </a:r>
          </a:p>
          <a:p>
            <a:r>
              <a:rPr lang="en-US" dirty="0"/>
              <a:t>Wife appealed and in an unpublished opinion, the COA held that Wife had not waived her right to inherit</a:t>
            </a:r>
          </a:p>
          <a:p>
            <a:r>
              <a:rPr lang="en-US" dirty="0"/>
              <a:t>Case remanded</a:t>
            </a:r>
          </a:p>
          <a:p>
            <a:r>
              <a:rPr lang="en-US" dirty="0"/>
              <a:t>On remand, new trustee asked probate court to determine whether Wife’s standard of living was to include (1) just the period of marriage, (2) the period of marriage </a:t>
            </a:r>
            <a:r>
              <a:rPr lang="en-US" i="1" dirty="0"/>
              <a:t>plus </a:t>
            </a:r>
            <a:r>
              <a:rPr lang="en-US" dirty="0"/>
              <a:t>the period of legal separation, or (3) just the period of legal separation.</a:t>
            </a:r>
            <a:endParaRPr lang="en-US" b="0" i="0" dirty="0">
              <a:solidFill>
                <a:srgbClr val="3D3D3D"/>
              </a:solidFill>
              <a:effectLst/>
              <a:latin typeface="Source Sans Pro" panose="020B0503030403020204" pitchFamily="34" charset="0"/>
            </a:endParaRPr>
          </a:p>
          <a:p>
            <a:endParaRPr lang="en-US" dirty="0">
              <a:highlight>
                <a:srgbClr val="FFFF00"/>
              </a:highlight>
            </a:endParaRPr>
          </a:p>
        </p:txBody>
      </p:sp>
    </p:spTree>
    <p:extLst>
      <p:ext uri="{BB962C8B-B14F-4D97-AF65-F5344CB8AC3E}">
        <p14:creationId xmlns:p14="http://schemas.microsoft.com/office/powerpoint/2010/main" val="14900159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D60BF-BAD7-9F44-B9E4-39880742C89E}"/>
              </a:ext>
            </a:extLst>
          </p:cNvPr>
          <p:cNvSpPr>
            <a:spLocks noGrp="1"/>
          </p:cNvSpPr>
          <p:nvPr>
            <p:ph type="title"/>
          </p:nvPr>
        </p:nvSpPr>
        <p:spPr>
          <a:xfrm>
            <a:off x="677334" y="609600"/>
            <a:ext cx="8596668" cy="1320800"/>
          </a:xfrm>
        </p:spPr>
        <p:txBody>
          <a:bodyPr>
            <a:normAutofit fontScale="90000"/>
          </a:bodyPr>
          <a:lstStyle/>
          <a:p>
            <a:r>
              <a:rPr lang="en-US" dirty="0"/>
              <a:t>Matter of Katherine E. Reece Tr.</a:t>
            </a:r>
            <a:br>
              <a:rPr lang="en-US" dirty="0"/>
            </a:br>
            <a:r>
              <a:rPr lang="en-US" dirty="0"/>
              <a:t>2023 COA 89 (September 28, 2023) (Analysis)</a:t>
            </a:r>
            <a:br>
              <a:rPr lang="en-US" dirty="0"/>
            </a:br>
            <a:br>
              <a:rPr lang="en-US" dirty="0"/>
            </a:br>
            <a:br>
              <a:rPr lang="en-US" dirty="0"/>
            </a:br>
            <a:br>
              <a:rPr lang="en-US" dirty="0"/>
            </a:br>
            <a:br>
              <a:rPr lang="en-US" dirty="0"/>
            </a:br>
            <a:endParaRPr lang="en-US" dirty="0"/>
          </a:p>
        </p:txBody>
      </p:sp>
      <p:sp>
        <p:nvSpPr>
          <p:cNvPr id="4" name="Content Placeholder 3">
            <a:extLst>
              <a:ext uri="{FF2B5EF4-FFF2-40B4-BE49-F238E27FC236}">
                <a16:creationId xmlns:a16="http://schemas.microsoft.com/office/drawing/2014/main" id="{C1C31799-FF7E-2CA1-CA00-76ACFE2CD94C}"/>
              </a:ext>
            </a:extLst>
          </p:cNvPr>
          <p:cNvSpPr>
            <a:spLocks noGrp="1"/>
          </p:cNvSpPr>
          <p:nvPr>
            <p:ph idx="1"/>
          </p:nvPr>
        </p:nvSpPr>
        <p:spPr>
          <a:xfrm>
            <a:off x="677334" y="2160589"/>
            <a:ext cx="8596668" cy="3880773"/>
          </a:xfrm>
        </p:spPr>
        <p:txBody>
          <a:bodyPr>
            <a:normAutofit lnSpcReduction="10000"/>
          </a:bodyPr>
          <a:lstStyle/>
          <a:p>
            <a:r>
              <a:rPr lang="en-US" b="1" dirty="0"/>
              <a:t>Issue: </a:t>
            </a:r>
            <a:r>
              <a:rPr lang="en-US" dirty="0"/>
              <a:t>Whether the trial court erred by only considering the period of legal separation in determining Wife’s “standard of living.”</a:t>
            </a:r>
          </a:p>
          <a:p>
            <a:endParaRPr lang="en-US" dirty="0"/>
          </a:p>
          <a:p>
            <a:r>
              <a:rPr lang="en-US" b="1" dirty="0"/>
              <a:t>Holding: </a:t>
            </a:r>
            <a:r>
              <a:rPr lang="en-US" dirty="0"/>
              <a:t>The trial court did </a:t>
            </a:r>
            <a:r>
              <a:rPr lang="en-US" i="1" dirty="0"/>
              <a:t>not err </a:t>
            </a:r>
            <a:r>
              <a:rPr lang="en-US" dirty="0"/>
              <a:t>by considering only the period of legal separation.</a:t>
            </a:r>
          </a:p>
          <a:p>
            <a:endParaRPr lang="en-US" dirty="0"/>
          </a:p>
          <a:p>
            <a:r>
              <a:rPr lang="en-US" dirty="0"/>
              <a:t>Section 50 of the Restatement (Third) of Trusts states that the standard of living is the standard at the time of the testator’s death. Here, the testator died during the period of legal separation and thus that is the relevant period in determining Wife’s standard of living.</a:t>
            </a:r>
          </a:p>
          <a:p>
            <a:endParaRPr lang="en-US" dirty="0"/>
          </a:p>
          <a:p>
            <a:r>
              <a:rPr lang="en-US" dirty="0"/>
              <a:t>Be careful when agreeing to a legal separation</a:t>
            </a:r>
          </a:p>
          <a:p>
            <a:endParaRPr lang="en-US" dirty="0">
              <a:highlight>
                <a:srgbClr val="FFFF00"/>
              </a:highlight>
            </a:endParaRPr>
          </a:p>
        </p:txBody>
      </p:sp>
    </p:spTree>
    <p:extLst>
      <p:ext uri="{BB962C8B-B14F-4D97-AF65-F5344CB8AC3E}">
        <p14:creationId xmlns:p14="http://schemas.microsoft.com/office/powerpoint/2010/main" val="16861731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Isosceles Triangle 15">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837D60BF-BAD7-9F44-B9E4-39880742C89E}"/>
              </a:ext>
            </a:extLst>
          </p:cNvPr>
          <p:cNvSpPr>
            <a:spLocks noGrp="1"/>
          </p:cNvSpPr>
          <p:nvPr>
            <p:ph type="title"/>
          </p:nvPr>
        </p:nvSpPr>
        <p:spPr>
          <a:xfrm>
            <a:off x="673754" y="643467"/>
            <a:ext cx="4203045" cy="1375608"/>
          </a:xfrm>
        </p:spPr>
        <p:txBody>
          <a:bodyPr anchor="ctr">
            <a:normAutofit fontScale="90000"/>
          </a:bodyPr>
          <a:lstStyle/>
          <a:p>
            <a:pPr algn="ctr">
              <a:lnSpc>
                <a:spcPct val="90000"/>
              </a:lnSpc>
            </a:pPr>
            <a:r>
              <a:rPr lang="en-US" sz="2200" dirty="0">
                <a:solidFill>
                  <a:schemeClr val="bg1"/>
                </a:solidFill>
              </a:rPr>
              <a:t>H.J.B. v. People In Interest of A-J.A.B.</a:t>
            </a:r>
            <a:br>
              <a:rPr lang="en-US" sz="2200" dirty="0">
                <a:solidFill>
                  <a:schemeClr val="bg1"/>
                </a:solidFill>
              </a:rPr>
            </a:br>
            <a:r>
              <a:rPr lang="en-US" sz="2200" dirty="0">
                <a:solidFill>
                  <a:schemeClr val="bg1"/>
                </a:solidFill>
              </a:rPr>
              <a:t>2023 CO 48 (September 11, 2023)</a:t>
            </a:r>
            <a:br>
              <a:rPr lang="en-US" sz="2000" dirty="0">
                <a:solidFill>
                  <a:schemeClr val="bg1"/>
                </a:solidFill>
              </a:rPr>
            </a:br>
            <a:br>
              <a:rPr lang="en-US" sz="900" dirty="0">
                <a:solidFill>
                  <a:schemeClr val="bg1"/>
                </a:solidFill>
              </a:rPr>
            </a:br>
            <a:br>
              <a:rPr lang="en-US" sz="900" dirty="0">
                <a:solidFill>
                  <a:schemeClr val="bg1"/>
                </a:solidFill>
              </a:rPr>
            </a:br>
            <a:br>
              <a:rPr lang="en-US" sz="900" dirty="0">
                <a:solidFill>
                  <a:schemeClr val="bg1"/>
                </a:solidFill>
              </a:rPr>
            </a:br>
            <a:br>
              <a:rPr lang="en-US" sz="900" dirty="0">
                <a:solidFill>
                  <a:schemeClr val="bg1"/>
                </a:solidFill>
              </a:rPr>
            </a:br>
            <a:br>
              <a:rPr lang="en-US" sz="900" dirty="0">
                <a:solidFill>
                  <a:schemeClr val="bg1"/>
                </a:solidFill>
              </a:rPr>
            </a:br>
            <a:endParaRPr lang="en-US" sz="900" dirty="0">
              <a:solidFill>
                <a:schemeClr val="bg1"/>
              </a:solidFill>
            </a:endParaRPr>
          </a:p>
        </p:txBody>
      </p:sp>
      <p:sp>
        <p:nvSpPr>
          <p:cNvPr id="7" name="Content Placeholder 6">
            <a:extLst>
              <a:ext uri="{FF2B5EF4-FFF2-40B4-BE49-F238E27FC236}">
                <a16:creationId xmlns:a16="http://schemas.microsoft.com/office/drawing/2014/main" id="{4EA82F5E-F9C2-69F9-84FA-B9B3F5E3D75C}"/>
              </a:ext>
            </a:extLst>
          </p:cNvPr>
          <p:cNvSpPr>
            <a:spLocks noGrp="1"/>
          </p:cNvSpPr>
          <p:nvPr>
            <p:ph idx="1"/>
          </p:nvPr>
        </p:nvSpPr>
        <p:spPr>
          <a:xfrm>
            <a:off x="673754" y="2160590"/>
            <a:ext cx="3973943" cy="3440110"/>
          </a:xfrm>
        </p:spPr>
        <p:txBody>
          <a:bodyPr>
            <a:normAutofit/>
          </a:bodyPr>
          <a:lstStyle/>
          <a:p>
            <a:r>
              <a:rPr lang="en-US" dirty="0">
                <a:solidFill>
                  <a:schemeClr val="bg1"/>
                </a:solidFill>
              </a:rPr>
              <a:t>Indian Child Welfare Act and Colorado’s ICWA C.R.S. 19-1-126</a:t>
            </a:r>
          </a:p>
          <a:p>
            <a:r>
              <a:rPr lang="en-US" dirty="0">
                <a:solidFill>
                  <a:schemeClr val="bg1"/>
                </a:solidFill>
              </a:rPr>
              <a:t>Notice</a:t>
            </a:r>
          </a:p>
          <a:p>
            <a:pPr lvl="1"/>
            <a:r>
              <a:rPr lang="en-US" dirty="0">
                <a:solidFill>
                  <a:schemeClr val="bg1"/>
                </a:solidFill>
              </a:rPr>
              <a:t>Know</a:t>
            </a:r>
          </a:p>
          <a:p>
            <a:pPr lvl="1"/>
            <a:r>
              <a:rPr lang="en-US" dirty="0">
                <a:solidFill>
                  <a:schemeClr val="bg1"/>
                </a:solidFill>
              </a:rPr>
              <a:t>Reason to Know</a:t>
            </a:r>
          </a:p>
          <a:p>
            <a:pPr lvl="1"/>
            <a:r>
              <a:rPr lang="en-US" dirty="0">
                <a:solidFill>
                  <a:schemeClr val="bg1"/>
                </a:solidFill>
              </a:rPr>
              <a:t>Generalized Assertion</a:t>
            </a:r>
          </a:p>
          <a:p>
            <a:pPr marL="457200" lvl="1" indent="0">
              <a:buNone/>
            </a:pPr>
            <a:endParaRPr lang="en-US" dirty="0">
              <a:solidFill>
                <a:schemeClr val="bg1"/>
              </a:solidFill>
            </a:endParaRPr>
          </a:p>
          <a:p>
            <a:pPr marL="457200" lvl="1" indent="0">
              <a:buNone/>
            </a:pPr>
            <a:r>
              <a:rPr lang="en-US" dirty="0">
                <a:solidFill>
                  <a:schemeClr val="bg1"/>
                </a:solidFill>
              </a:rPr>
              <a:t>What is due diligence in the context of C.R.S. 19-1-126(3)</a:t>
            </a:r>
          </a:p>
        </p:txBody>
      </p:sp>
      <p:pic>
        <p:nvPicPr>
          <p:cNvPr id="4" name="Picture 3" descr="A person reaching for a paper on a table full of paper and sticky notes">
            <a:extLst>
              <a:ext uri="{FF2B5EF4-FFF2-40B4-BE49-F238E27FC236}">
                <a16:creationId xmlns:a16="http://schemas.microsoft.com/office/drawing/2014/main" id="{7170D0F8-F793-FDFD-7A43-19F176F02E70}"/>
              </a:ext>
            </a:extLst>
          </p:cNvPr>
          <p:cNvPicPr>
            <a:picLocks noChangeAspect="1"/>
          </p:cNvPicPr>
          <p:nvPr/>
        </p:nvPicPr>
        <p:blipFill>
          <a:blip r:embed="rId3"/>
          <a:stretch>
            <a:fillRect/>
          </a:stretch>
        </p:blipFill>
        <p:spPr>
          <a:xfrm>
            <a:off x="6096001" y="1706099"/>
            <a:ext cx="5143500" cy="3433286"/>
          </a:xfrm>
          <a:prstGeom prst="rect">
            <a:avLst/>
          </a:prstGeom>
        </p:spPr>
      </p:pic>
      <p:sp>
        <p:nvSpPr>
          <p:cNvPr id="18" name="Isosceles Triangle 17">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30830333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D60BF-BAD7-9F44-B9E4-39880742C89E}"/>
              </a:ext>
            </a:extLst>
          </p:cNvPr>
          <p:cNvSpPr>
            <a:spLocks noGrp="1"/>
          </p:cNvSpPr>
          <p:nvPr>
            <p:ph type="title"/>
          </p:nvPr>
        </p:nvSpPr>
        <p:spPr/>
        <p:txBody>
          <a:bodyPr>
            <a:normAutofit fontScale="90000"/>
          </a:bodyPr>
          <a:lstStyle/>
          <a:p>
            <a:r>
              <a:rPr lang="en-US" dirty="0"/>
              <a:t>Carter Holdings, Inc. v. Carter 2023 COA 26 (Colo. App. 2023)</a:t>
            </a:r>
            <a:br>
              <a:rPr lang="en-US" dirty="0"/>
            </a:br>
            <a:br>
              <a:rPr lang="en-US" dirty="0"/>
            </a:br>
            <a:br>
              <a:rPr lang="en-US" dirty="0"/>
            </a:br>
            <a:br>
              <a:rPr lang="en-US" dirty="0"/>
            </a:br>
            <a:endParaRPr lang="en-US" dirty="0"/>
          </a:p>
        </p:txBody>
      </p:sp>
      <p:sp>
        <p:nvSpPr>
          <p:cNvPr id="5" name="Content Placeholder 4">
            <a:extLst>
              <a:ext uri="{FF2B5EF4-FFF2-40B4-BE49-F238E27FC236}">
                <a16:creationId xmlns:a16="http://schemas.microsoft.com/office/drawing/2014/main" id="{73EB4CB8-2B06-BDD6-988D-FBDE750432DC}"/>
              </a:ext>
            </a:extLst>
          </p:cNvPr>
          <p:cNvSpPr>
            <a:spLocks noGrp="1"/>
          </p:cNvSpPr>
          <p:nvPr>
            <p:ph idx="1"/>
          </p:nvPr>
        </p:nvSpPr>
        <p:spPr/>
        <p:txBody>
          <a:bodyPr>
            <a:normAutofit fontScale="77500" lnSpcReduction="20000"/>
          </a:bodyPr>
          <a:lstStyle/>
          <a:p>
            <a:pPr lvl="0"/>
            <a:r>
              <a:rPr lang="en-US" dirty="0"/>
              <a:t>C.R.S. § 38-35-110(1) authorizes the recording of a </a:t>
            </a:r>
            <a:r>
              <a:rPr lang="en-US" dirty="0" err="1"/>
              <a:t>lis</a:t>
            </a:r>
            <a:r>
              <a:rPr lang="en-US" dirty="0"/>
              <a:t> pendens after filing a pleading when the relief requested affects the title to real property.  </a:t>
            </a:r>
          </a:p>
          <a:p>
            <a:endParaRPr lang="en-US" dirty="0"/>
          </a:p>
          <a:p>
            <a:pPr lvl="0"/>
            <a:r>
              <a:rPr lang="en-US" dirty="0"/>
              <a:t>A </a:t>
            </a:r>
            <a:r>
              <a:rPr lang="en-US" dirty="0" err="1"/>
              <a:t>lis</a:t>
            </a:r>
            <a:r>
              <a:rPr lang="en-US" dirty="0"/>
              <a:t> pendens can be spurious if it is forged or groundless, contains a material misstatement or false claim, or is otherwise patently invalid pursuant to C.R.S. § 38-35-201(3). </a:t>
            </a:r>
          </a:p>
          <a:p>
            <a:endParaRPr lang="en-US" dirty="0"/>
          </a:p>
          <a:p>
            <a:pPr lvl="0"/>
            <a:r>
              <a:rPr lang="en-US" dirty="0"/>
              <a:t>The Court of Appeals held that whether the notices of </a:t>
            </a:r>
            <a:r>
              <a:rPr lang="en-US" dirty="0" err="1"/>
              <a:t>lis</a:t>
            </a:r>
            <a:r>
              <a:rPr lang="en-US" dirty="0"/>
              <a:t> pendens were spurious depended on whether Wife claimed an interest in the properties at the time they were recorded.  The Court of Appeals noted that sometimes “the recording party may not have a vested legal interest in the property at the moment of recordation but seeks to establish such an interest through litigation.  In these circumstances, the propriety of a </a:t>
            </a:r>
            <a:r>
              <a:rPr lang="en-US" dirty="0" err="1"/>
              <a:t>lis</a:t>
            </a:r>
            <a:r>
              <a:rPr lang="en-US" dirty="0"/>
              <a:t> pendens turns on what relief the recording party claims in the underlying action.”  </a:t>
            </a:r>
          </a:p>
          <a:p>
            <a:endParaRPr lang="en-US" dirty="0"/>
          </a:p>
          <a:p>
            <a:pPr lvl="0"/>
            <a:r>
              <a:rPr lang="en-US" dirty="0"/>
              <a:t>Wife’s filing of notices of </a:t>
            </a:r>
            <a:r>
              <a:rPr lang="en-US" dirty="0" err="1"/>
              <a:t>lis</a:t>
            </a:r>
            <a:r>
              <a:rPr lang="en-US" dirty="0"/>
              <a:t> pendens in her divorce case was found to be not spurious.</a:t>
            </a:r>
          </a:p>
          <a:p>
            <a:pPr lvl="0"/>
            <a:endParaRPr lang="en-US" dirty="0"/>
          </a:p>
          <a:p>
            <a:pPr lvl="0"/>
            <a:r>
              <a:rPr lang="en-US" u="sng" dirty="0">
                <a:solidFill>
                  <a:srgbClr val="FF0000"/>
                </a:solidFill>
              </a:rPr>
              <a:t>Cert Requested April 27, 2023 --- 2023SC000299 --- STILL PENDING</a:t>
            </a:r>
          </a:p>
          <a:p>
            <a:pPr lvl="1"/>
            <a:endParaRPr lang="en-US" dirty="0"/>
          </a:p>
          <a:p>
            <a:pPr lvl="1"/>
            <a:endParaRPr lang="en-US" dirty="0"/>
          </a:p>
        </p:txBody>
      </p:sp>
    </p:spTree>
    <p:extLst>
      <p:ext uri="{BB962C8B-B14F-4D97-AF65-F5344CB8AC3E}">
        <p14:creationId xmlns:p14="http://schemas.microsoft.com/office/powerpoint/2010/main" val="8328104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D60BF-BAD7-9F44-B9E4-39880742C89E}"/>
              </a:ext>
            </a:extLst>
          </p:cNvPr>
          <p:cNvSpPr>
            <a:spLocks noGrp="1"/>
          </p:cNvSpPr>
          <p:nvPr>
            <p:ph type="title"/>
          </p:nvPr>
        </p:nvSpPr>
        <p:spPr/>
        <p:txBody>
          <a:bodyPr>
            <a:normAutofit fontScale="90000"/>
          </a:bodyPr>
          <a:lstStyle/>
          <a:p>
            <a:r>
              <a:rPr lang="en-US" dirty="0"/>
              <a:t>People In Interest of E.A.M. v. D.R.M. 2022 CO 42 (Colo. Sep. 12, 2022)</a:t>
            </a:r>
            <a:br>
              <a:rPr lang="en-US" dirty="0"/>
            </a:br>
            <a:br>
              <a:rPr lang="en-US" dirty="0"/>
            </a:br>
            <a:br>
              <a:rPr lang="en-US" dirty="0"/>
            </a:br>
            <a:endParaRPr lang="en-US" dirty="0"/>
          </a:p>
        </p:txBody>
      </p:sp>
      <p:sp>
        <p:nvSpPr>
          <p:cNvPr id="5" name="Content Placeholder 4">
            <a:extLst>
              <a:ext uri="{FF2B5EF4-FFF2-40B4-BE49-F238E27FC236}">
                <a16:creationId xmlns:a16="http://schemas.microsoft.com/office/drawing/2014/main" id="{73EB4CB8-2B06-BDD6-988D-FBDE750432DC}"/>
              </a:ext>
            </a:extLst>
          </p:cNvPr>
          <p:cNvSpPr>
            <a:spLocks noGrp="1"/>
          </p:cNvSpPr>
          <p:nvPr>
            <p:ph idx="1"/>
          </p:nvPr>
        </p:nvSpPr>
        <p:spPr/>
        <p:txBody>
          <a:bodyPr/>
          <a:lstStyle/>
          <a:p>
            <a:r>
              <a:rPr lang="en-US" dirty="0"/>
              <a:t>Case concerning the Indian Child Welfare Act (“ICWA”) </a:t>
            </a:r>
          </a:p>
          <a:p>
            <a:endParaRPr lang="en-US" dirty="0"/>
          </a:p>
          <a:p>
            <a:r>
              <a:rPr lang="en-US" dirty="0"/>
              <a:t>Consolidated several other cases into one appeal where the Colorado Supreme Court decided what it means to have “reason to know” that a child is an Indian child.</a:t>
            </a:r>
          </a:p>
          <a:p>
            <a:endParaRPr lang="en-US" dirty="0"/>
          </a:p>
          <a:p>
            <a:r>
              <a:rPr lang="en-US" dirty="0"/>
              <a:t>Are “mere assertions” of a child’s Indian heritage (including those that specify a tribe or multiple tribes by name), without more, sufficient to trigger ICWA’s “reason to know” standard?</a:t>
            </a:r>
          </a:p>
          <a:p>
            <a:pPr lvl="1"/>
            <a:r>
              <a:rPr lang="en-US" dirty="0"/>
              <a:t>NO.</a:t>
            </a:r>
          </a:p>
        </p:txBody>
      </p:sp>
    </p:spTree>
    <p:extLst>
      <p:ext uri="{BB962C8B-B14F-4D97-AF65-F5344CB8AC3E}">
        <p14:creationId xmlns:p14="http://schemas.microsoft.com/office/powerpoint/2010/main" val="10425273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D60BF-BAD7-9F44-B9E4-39880742C89E}"/>
              </a:ext>
            </a:extLst>
          </p:cNvPr>
          <p:cNvSpPr>
            <a:spLocks noGrp="1"/>
          </p:cNvSpPr>
          <p:nvPr>
            <p:ph type="title"/>
          </p:nvPr>
        </p:nvSpPr>
        <p:spPr/>
        <p:txBody>
          <a:bodyPr>
            <a:normAutofit fontScale="90000"/>
          </a:bodyPr>
          <a:lstStyle/>
          <a:p>
            <a:r>
              <a:rPr lang="en-US" dirty="0"/>
              <a:t>People in the Interest of S.Z.S. 2022 COA 133 (Nov. 17, 2022)</a:t>
            </a:r>
            <a:br>
              <a:rPr lang="en-US" dirty="0"/>
            </a:br>
            <a:br>
              <a:rPr lang="en-US" dirty="0"/>
            </a:br>
            <a:br>
              <a:rPr lang="en-US" dirty="0"/>
            </a:br>
            <a:br>
              <a:rPr lang="en-US" dirty="0"/>
            </a:br>
            <a:endParaRPr lang="en-US" dirty="0"/>
          </a:p>
        </p:txBody>
      </p:sp>
      <p:sp>
        <p:nvSpPr>
          <p:cNvPr id="4" name="Content Placeholder 3">
            <a:extLst>
              <a:ext uri="{FF2B5EF4-FFF2-40B4-BE49-F238E27FC236}">
                <a16:creationId xmlns:a16="http://schemas.microsoft.com/office/drawing/2014/main" id="{A7D86808-0018-8C77-0C38-B1C5F9D19522}"/>
              </a:ext>
            </a:extLst>
          </p:cNvPr>
          <p:cNvSpPr>
            <a:spLocks noGrp="1"/>
          </p:cNvSpPr>
          <p:nvPr>
            <p:ph idx="1"/>
          </p:nvPr>
        </p:nvSpPr>
        <p:spPr>
          <a:xfrm>
            <a:off x="677334" y="2160589"/>
            <a:ext cx="8436686" cy="4555004"/>
          </a:xfrm>
        </p:spPr>
        <p:txBody>
          <a:bodyPr>
            <a:normAutofit fontScale="92500" lnSpcReduction="20000"/>
          </a:bodyPr>
          <a:lstStyle/>
          <a:p>
            <a:r>
              <a:rPr lang="en-US" dirty="0"/>
              <a:t>Disability and D&amp;N Termination – Mother</a:t>
            </a:r>
          </a:p>
          <a:p>
            <a:r>
              <a:rPr lang="en-US" dirty="0"/>
              <a:t>Notice and D&amp;N Termination - Father</a:t>
            </a:r>
          </a:p>
          <a:p>
            <a:pPr lvl="1"/>
            <a:r>
              <a:rPr lang="en-US" dirty="0"/>
              <a:t>C.R.S. 19-3-604(c) allows the juvenile court to terminate parental rights if it finds, by clear and convincing evidence, that (1) the child was adjudicated dependent and neglected; (2) the parent has not complied with an appropriate, court-approved treatment plan or the plan hasn’t been successful; (3) the parent is unfit; and (4) the parent’s conduct or condition is unlikely to change within a reasonable time.</a:t>
            </a:r>
          </a:p>
          <a:p>
            <a:pPr lvl="1"/>
            <a:r>
              <a:rPr lang="en-US" dirty="0"/>
              <a:t>The appellate court found that “if mother’s counsel believed that she [had a qualifying disability], given the Department’s failure to recognize any such disability, it was incumbent on mother’s counsel to raise the issue with the court so that it could resolve that factual question.”</a:t>
            </a:r>
          </a:p>
          <a:p>
            <a:pPr lvl="1"/>
            <a:r>
              <a:rPr lang="en-US" dirty="0"/>
              <a:t>Father’s rights were terminated pursuant to C.R.S. 19-3-604(1)(a) which requires the Department to prove, by clear and convincing evidence that the parent (1) surrendered physical custody of the child for a period of six (6) months or more and (2) did not manifest during such period the firm intention to resume physical custody of the child or make permanent legal arrangement for the care of the child.</a:t>
            </a:r>
          </a:p>
          <a:p>
            <a:pPr lvl="1"/>
            <a:r>
              <a:rPr lang="en-US" dirty="0"/>
              <a:t>The Department was not required to provide a treatment plan before termination.  Accordingly, the juvenile court is also not required to consider whether the Department made reasonable efforts.</a:t>
            </a:r>
          </a:p>
          <a:p>
            <a:pPr lvl="1"/>
            <a:endParaRPr lang="en-US" dirty="0"/>
          </a:p>
          <a:p>
            <a:pPr lvl="1"/>
            <a:endParaRPr lang="en-US" dirty="0"/>
          </a:p>
          <a:p>
            <a:endParaRPr lang="en-US" dirty="0"/>
          </a:p>
        </p:txBody>
      </p:sp>
    </p:spTree>
    <p:extLst>
      <p:ext uri="{BB962C8B-B14F-4D97-AF65-F5344CB8AC3E}">
        <p14:creationId xmlns:p14="http://schemas.microsoft.com/office/powerpoint/2010/main" val="37722550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0CAD0-CCB4-B249-602E-535BFC3CC3A1}"/>
              </a:ext>
            </a:extLst>
          </p:cNvPr>
          <p:cNvSpPr>
            <a:spLocks noGrp="1"/>
          </p:cNvSpPr>
          <p:nvPr>
            <p:ph type="title"/>
          </p:nvPr>
        </p:nvSpPr>
        <p:spPr>
          <a:xfrm>
            <a:off x="677334" y="609600"/>
            <a:ext cx="8596668" cy="1320800"/>
          </a:xfrm>
        </p:spPr>
        <p:txBody>
          <a:bodyPr>
            <a:normAutofit/>
          </a:bodyPr>
          <a:lstStyle/>
          <a:p>
            <a:r>
              <a:rPr lang="en-US" i="1" dirty="0" err="1"/>
              <a:t>Haaland</a:t>
            </a:r>
            <a:r>
              <a:rPr lang="en-US" i="1" dirty="0"/>
              <a:t> v. </a:t>
            </a:r>
            <a:r>
              <a:rPr lang="en-US" i="1" dirty="0" err="1"/>
              <a:t>Brackeen</a:t>
            </a:r>
            <a:r>
              <a:rPr lang="en-US" dirty="0"/>
              <a:t>, 143 S. Ct. 1609</a:t>
            </a:r>
            <a:br>
              <a:rPr lang="en-US" dirty="0"/>
            </a:br>
            <a:r>
              <a:rPr lang="en-US" dirty="0"/>
              <a:t>(June 15, 2023)</a:t>
            </a:r>
          </a:p>
        </p:txBody>
      </p:sp>
      <p:sp>
        <p:nvSpPr>
          <p:cNvPr id="7" name="Content Placeholder 6">
            <a:extLst>
              <a:ext uri="{FF2B5EF4-FFF2-40B4-BE49-F238E27FC236}">
                <a16:creationId xmlns:a16="http://schemas.microsoft.com/office/drawing/2014/main" id="{2FB60BDE-3C22-30EE-675C-E2FE738F42BF}"/>
              </a:ext>
            </a:extLst>
          </p:cNvPr>
          <p:cNvSpPr>
            <a:spLocks noGrp="1"/>
          </p:cNvSpPr>
          <p:nvPr>
            <p:ph idx="1"/>
          </p:nvPr>
        </p:nvSpPr>
        <p:spPr/>
        <p:txBody>
          <a:bodyPr/>
          <a:lstStyle/>
          <a:p>
            <a:pPr marL="0" indent="0" algn="ctr">
              <a:buNone/>
            </a:pPr>
            <a:r>
              <a:rPr lang="en-US" sz="1800" dirty="0">
                <a:effectLst/>
                <a:latin typeface="Times New Roman" panose="02020603050405020304" pitchFamily="18" charset="0"/>
                <a:ea typeface="Cambria" panose="02040503050406030204" pitchFamily="18" charset="0"/>
              </a:rPr>
              <a:t>The Supreme Court held, “[t]he issues are complicated --- so for the details, read on.  But the bottom line is that we reject all of petitioner’s challenges to </a:t>
            </a:r>
            <a:r>
              <a:rPr lang="en-US" sz="1800">
                <a:effectLst/>
                <a:latin typeface="Times New Roman" panose="02020603050405020304" pitchFamily="18" charset="0"/>
                <a:ea typeface="Cambria" panose="02040503050406030204" pitchFamily="18" charset="0"/>
              </a:rPr>
              <a:t>the statute</a:t>
            </a:r>
            <a:r>
              <a:rPr lang="en-US" sz="1800" dirty="0">
                <a:effectLst/>
                <a:latin typeface="Times New Roman" panose="02020603050405020304" pitchFamily="18" charset="0"/>
                <a:ea typeface="Cambria" panose="02040503050406030204" pitchFamily="18" charset="0"/>
              </a:rPr>
              <a:t>, some on the merits and others for lack of standing.”</a:t>
            </a:r>
          </a:p>
          <a:p>
            <a:endParaRPr lang="en-US" dirty="0"/>
          </a:p>
        </p:txBody>
      </p:sp>
      <p:pic>
        <p:nvPicPr>
          <p:cNvPr id="4" name="Picture 3" descr="Close-up of a document&#10;&#10;Description automatically generated">
            <a:extLst>
              <a:ext uri="{FF2B5EF4-FFF2-40B4-BE49-F238E27FC236}">
                <a16:creationId xmlns:a16="http://schemas.microsoft.com/office/drawing/2014/main" id="{B72A6BA2-A49A-220B-E9F3-27D7EACE119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477453" y="3147825"/>
            <a:ext cx="5192078" cy="2723884"/>
          </a:xfrm>
          <a:prstGeom prst="rect">
            <a:avLst/>
          </a:prstGeom>
        </p:spPr>
      </p:pic>
      <p:sp>
        <p:nvSpPr>
          <p:cNvPr id="5" name="TextBox 4">
            <a:extLst>
              <a:ext uri="{FF2B5EF4-FFF2-40B4-BE49-F238E27FC236}">
                <a16:creationId xmlns:a16="http://schemas.microsoft.com/office/drawing/2014/main" id="{67A0A4E4-8972-C9A5-3A8C-C870194AB77C}"/>
              </a:ext>
            </a:extLst>
          </p:cNvPr>
          <p:cNvSpPr txBox="1"/>
          <p:nvPr/>
        </p:nvSpPr>
        <p:spPr>
          <a:xfrm>
            <a:off x="2477453" y="6040719"/>
            <a:ext cx="5192078" cy="230832"/>
          </a:xfrm>
          <a:prstGeom prst="rect">
            <a:avLst/>
          </a:prstGeom>
          <a:noFill/>
        </p:spPr>
        <p:txBody>
          <a:bodyPr wrap="square" rtlCol="0">
            <a:spAutoFit/>
          </a:bodyPr>
          <a:lstStyle/>
          <a:p>
            <a:pPr algn="ctr"/>
            <a:r>
              <a:rPr lang="en-US" sz="900">
                <a:hlinkClick r:id="rId4" tooltip="https://territoriosociales.blogspot.com/2018/10/activity-american-revolution-working.html"/>
              </a:rPr>
              <a:t>This Photo</a:t>
            </a:r>
            <a:r>
              <a:rPr lang="en-US" sz="900"/>
              <a:t> by Unknown Author is licensed under </a:t>
            </a:r>
            <a:r>
              <a:rPr lang="en-US" sz="900">
                <a:hlinkClick r:id="rId5" tooltip="https://creativecommons.org/licenses/by-nc-nd/3.0/"/>
              </a:rPr>
              <a:t>CC BY-NC-ND</a:t>
            </a:r>
            <a:endParaRPr lang="en-US" sz="900"/>
          </a:p>
        </p:txBody>
      </p:sp>
    </p:spTree>
    <p:extLst>
      <p:ext uri="{BB962C8B-B14F-4D97-AF65-F5344CB8AC3E}">
        <p14:creationId xmlns:p14="http://schemas.microsoft.com/office/powerpoint/2010/main" val="42143555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57242-EBD8-0242-A612-9EA8E810406F}"/>
              </a:ext>
            </a:extLst>
          </p:cNvPr>
          <p:cNvSpPr>
            <a:spLocks noGrp="1"/>
          </p:cNvSpPr>
          <p:nvPr>
            <p:ph type="title"/>
          </p:nvPr>
        </p:nvSpPr>
        <p:spPr>
          <a:xfrm>
            <a:off x="2006605" y="816638"/>
            <a:ext cx="2525519" cy="5224724"/>
          </a:xfrm>
        </p:spPr>
        <p:txBody>
          <a:bodyPr anchor="ctr">
            <a:normAutofit/>
          </a:bodyPr>
          <a:lstStyle/>
          <a:p>
            <a:r>
              <a:rPr lang="en-US" sz="3100"/>
              <a:t>Enforcement of Orders</a:t>
            </a:r>
          </a:p>
        </p:txBody>
      </p:sp>
      <p:sp>
        <p:nvSpPr>
          <p:cNvPr id="4" name="Text Placeholder 3">
            <a:extLst>
              <a:ext uri="{FF2B5EF4-FFF2-40B4-BE49-F238E27FC236}">
                <a16:creationId xmlns:a16="http://schemas.microsoft.com/office/drawing/2014/main" id="{B78E0428-B224-0F40-A67C-4663260C8C08}"/>
              </a:ext>
            </a:extLst>
          </p:cNvPr>
          <p:cNvSpPr>
            <a:spLocks noGrp="1"/>
          </p:cNvSpPr>
          <p:nvPr>
            <p:ph idx="1"/>
          </p:nvPr>
        </p:nvSpPr>
        <p:spPr>
          <a:xfrm>
            <a:off x="5014726" y="816638"/>
            <a:ext cx="3464779" cy="5224724"/>
          </a:xfrm>
        </p:spPr>
        <p:txBody>
          <a:bodyPr anchor="ctr">
            <a:normAutofit/>
          </a:bodyPr>
          <a:lstStyle/>
          <a:p>
            <a:endParaRPr lang="en-US" dirty="0"/>
          </a:p>
          <a:p>
            <a:r>
              <a:rPr lang="en-US" dirty="0"/>
              <a:t>None</a:t>
            </a:r>
            <a:br>
              <a:rPr lang="en-US" dirty="0"/>
            </a:br>
            <a:endParaRPr lang="en-US" dirty="0"/>
          </a:p>
          <a:p>
            <a:endParaRPr lang="en-US" dirty="0"/>
          </a:p>
        </p:txBody>
      </p:sp>
    </p:spTree>
    <p:extLst>
      <p:ext uri="{BB962C8B-B14F-4D97-AF65-F5344CB8AC3E}">
        <p14:creationId xmlns:p14="http://schemas.microsoft.com/office/powerpoint/2010/main" val="3706846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472F0-FCBC-FF47-A9B2-2F137A287A8A}"/>
              </a:ext>
            </a:extLst>
          </p:cNvPr>
          <p:cNvSpPr>
            <a:spLocks noGrp="1"/>
          </p:cNvSpPr>
          <p:nvPr>
            <p:ph type="title"/>
          </p:nvPr>
        </p:nvSpPr>
        <p:spPr>
          <a:xfrm>
            <a:off x="2006605" y="816638"/>
            <a:ext cx="2525519" cy="5224724"/>
          </a:xfrm>
        </p:spPr>
        <p:txBody>
          <a:bodyPr anchor="ctr">
            <a:normAutofit/>
          </a:bodyPr>
          <a:lstStyle/>
          <a:p>
            <a:r>
              <a:rPr lang="en-US" dirty="0"/>
              <a:t>Property</a:t>
            </a:r>
          </a:p>
        </p:txBody>
      </p:sp>
      <p:sp>
        <p:nvSpPr>
          <p:cNvPr id="21" name="Content Placeholder 20">
            <a:extLst>
              <a:ext uri="{FF2B5EF4-FFF2-40B4-BE49-F238E27FC236}">
                <a16:creationId xmlns:a16="http://schemas.microsoft.com/office/drawing/2014/main" id="{886B75BB-8D00-1819-54FB-AF9A66F4908B}"/>
              </a:ext>
            </a:extLst>
          </p:cNvPr>
          <p:cNvSpPr>
            <a:spLocks noGrp="1"/>
          </p:cNvSpPr>
          <p:nvPr>
            <p:ph idx="1"/>
          </p:nvPr>
        </p:nvSpPr>
        <p:spPr>
          <a:xfrm>
            <a:off x="5014726" y="816638"/>
            <a:ext cx="3464779" cy="5224724"/>
          </a:xfrm>
        </p:spPr>
        <p:txBody>
          <a:bodyPr anchor="ctr">
            <a:normAutofit/>
          </a:bodyPr>
          <a:lstStyle/>
          <a:p>
            <a:r>
              <a:rPr lang="en-US" dirty="0"/>
              <a:t>IRM Goldstone</a:t>
            </a:r>
          </a:p>
          <a:p>
            <a:r>
              <a:rPr lang="en-US" dirty="0"/>
              <a:t>IRM Mack</a:t>
            </a:r>
          </a:p>
          <a:p>
            <a:r>
              <a:rPr lang="en-US" dirty="0"/>
              <a:t>IRM Turner</a:t>
            </a:r>
          </a:p>
          <a:p>
            <a:endParaRPr lang="en-US" dirty="0"/>
          </a:p>
        </p:txBody>
      </p:sp>
    </p:spTree>
    <p:extLst>
      <p:ext uri="{BB962C8B-B14F-4D97-AF65-F5344CB8AC3E}">
        <p14:creationId xmlns:p14="http://schemas.microsoft.com/office/powerpoint/2010/main" val="27962459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06605" y="816638"/>
            <a:ext cx="2525519" cy="5224724"/>
          </a:xfrm>
        </p:spPr>
        <p:txBody>
          <a:bodyPr anchor="ctr">
            <a:normAutofit/>
          </a:bodyPr>
          <a:lstStyle/>
          <a:p>
            <a:r>
              <a:rPr lang="en-US" sz="3300"/>
              <a:t>QUESTIONS?</a:t>
            </a:r>
          </a:p>
        </p:txBody>
      </p:sp>
      <p:sp>
        <p:nvSpPr>
          <p:cNvPr id="6" name="Content Placeholder 5">
            <a:extLst>
              <a:ext uri="{FF2B5EF4-FFF2-40B4-BE49-F238E27FC236}">
                <a16:creationId xmlns:a16="http://schemas.microsoft.com/office/drawing/2014/main" id="{9FD9800D-726B-AD9F-B669-9F52B01CA0B4}"/>
              </a:ext>
            </a:extLst>
          </p:cNvPr>
          <p:cNvSpPr>
            <a:spLocks noGrp="1"/>
          </p:cNvSpPr>
          <p:nvPr>
            <p:ph idx="1"/>
          </p:nvPr>
        </p:nvSpPr>
        <p:spPr>
          <a:xfrm>
            <a:off x="5014726" y="816638"/>
            <a:ext cx="3464779" cy="5224724"/>
          </a:xfrm>
        </p:spPr>
        <p:txBody>
          <a:bodyPr anchor="ctr">
            <a:normAutofit/>
          </a:bodyPr>
          <a:lstStyle/>
          <a:p>
            <a:endParaRPr lang="en-US"/>
          </a:p>
        </p:txBody>
      </p:sp>
    </p:spTree>
    <p:extLst>
      <p:ext uri="{BB962C8B-B14F-4D97-AF65-F5344CB8AC3E}">
        <p14:creationId xmlns:p14="http://schemas.microsoft.com/office/powerpoint/2010/main" val="1872483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6833C-9507-0B4E-BEF7-33922ECC9EC6}"/>
              </a:ext>
            </a:extLst>
          </p:cNvPr>
          <p:cNvSpPr>
            <a:spLocks noGrp="1"/>
          </p:cNvSpPr>
          <p:nvPr>
            <p:ph type="title"/>
          </p:nvPr>
        </p:nvSpPr>
        <p:spPr>
          <a:xfrm>
            <a:off x="677334" y="609600"/>
            <a:ext cx="8596668" cy="1320800"/>
          </a:xfrm>
        </p:spPr>
        <p:txBody>
          <a:bodyPr>
            <a:normAutofit fontScale="90000"/>
          </a:bodyPr>
          <a:lstStyle/>
          <a:p>
            <a:r>
              <a:rPr lang="en-US" dirty="0"/>
              <a:t>In re Marriage of Goldstone</a:t>
            </a:r>
            <a:br>
              <a:rPr lang="en-US" dirty="0"/>
            </a:br>
            <a:r>
              <a:rPr lang="en-US" dirty="0"/>
              <a:t>2023 COA 116 (December 7, 2023)</a:t>
            </a:r>
            <a:br>
              <a:rPr lang="en-US" dirty="0"/>
            </a:br>
            <a:br>
              <a:rPr lang="en-US" dirty="0"/>
            </a:br>
            <a:endParaRPr lang="en-US" dirty="0"/>
          </a:p>
        </p:txBody>
      </p:sp>
      <p:sp>
        <p:nvSpPr>
          <p:cNvPr id="3" name="Content Placeholder 2">
            <a:extLst>
              <a:ext uri="{FF2B5EF4-FFF2-40B4-BE49-F238E27FC236}">
                <a16:creationId xmlns:a16="http://schemas.microsoft.com/office/drawing/2014/main" id="{40CFACA6-5489-3D49-B222-0AC063089F8F}"/>
              </a:ext>
            </a:extLst>
          </p:cNvPr>
          <p:cNvSpPr>
            <a:spLocks noGrp="1"/>
          </p:cNvSpPr>
          <p:nvPr>
            <p:ph idx="1"/>
          </p:nvPr>
        </p:nvSpPr>
        <p:spPr>
          <a:xfrm>
            <a:off x="677334" y="2160589"/>
            <a:ext cx="8596668" cy="3880773"/>
          </a:xfrm>
        </p:spPr>
        <p:txBody>
          <a:bodyPr>
            <a:normAutofit fontScale="85000" lnSpcReduction="10000"/>
          </a:bodyPr>
          <a:lstStyle/>
          <a:p>
            <a:r>
              <a:rPr lang="en-US" b="1" dirty="0"/>
              <a:t>Issue: </a:t>
            </a:r>
            <a:r>
              <a:rPr lang="en-US" dirty="0"/>
              <a:t>Many issues in dispute but the core issue of first impression was whether a domestic relations court is permitted to impose prejudgment interest under C.R.S. 5-12-102(1) to enforce its property division order where the property is “wrongfully withheld.”</a:t>
            </a:r>
          </a:p>
          <a:p>
            <a:endParaRPr lang="en-US" dirty="0"/>
          </a:p>
          <a:p>
            <a:r>
              <a:rPr lang="en-US" b="1" dirty="0"/>
              <a:t>Holding: </a:t>
            </a:r>
            <a:r>
              <a:rPr lang="en-US" dirty="0"/>
              <a:t>A domestic relations court </a:t>
            </a:r>
            <a:r>
              <a:rPr lang="en-US" i="1" dirty="0"/>
              <a:t>can </a:t>
            </a:r>
            <a:r>
              <a:rPr lang="en-US" dirty="0"/>
              <a:t>impose prejudgment interest to enforce its property division order.</a:t>
            </a:r>
          </a:p>
          <a:p>
            <a:endParaRPr lang="en-US" dirty="0"/>
          </a:p>
          <a:p>
            <a:r>
              <a:rPr lang="en-US" b="1" dirty="0"/>
              <a:t>Timing of Prejudgment Interest: </a:t>
            </a:r>
            <a:r>
              <a:rPr lang="en-US" dirty="0"/>
              <a:t>However, the date upon which prejudgment interest begins to accrue is not the date of permanent orders. It is a “reasonable time” thereafter, depending on the nature of the asset.</a:t>
            </a:r>
          </a:p>
          <a:p>
            <a:endParaRPr lang="en-US" dirty="0"/>
          </a:p>
          <a:p>
            <a:r>
              <a:rPr lang="en-US" b="1" dirty="0"/>
              <a:t>Practice Pointer:</a:t>
            </a:r>
            <a:r>
              <a:rPr lang="en-US" dirty="0"/>
              <a:t> There are cases that state that the term “wrongful” is a misnomer and no misconduct is required. “</a:t>
            </a:r>
            <a:r>
              <a:rPr lang="en-US" dirty="0">
                <a:solidFill>
                  <a:srgbClr val="000000"/>
                </a:solidFill>
                <a:effectLst/>
                <a:latin typeface="Source Sans Pro" panose="020B0503030403020204" pitchFamily="34" charset="0"/>
              </a:rPr>
              <a:t>For purposes of this statute, the withholding need not have been done through misconduct or bad faith.” </a:t>
            </a:r>
            <a:r>
              <a:rPr lang="en-US" i="1" dirty="0">
                <a:solidFill>
                  <a:srgbClr val="000000"/>
                </a:solidFill>
                <a:effectLst/>
                <a:latin typeface="Source Sans Pro" panose="020B0503030403020204" pitchFamily="34" charset="0"/>
              </a:rPr>
              <a:t>See  </a:t>
            </a:r>
            <a:r>
              <a:rPr lang="en-US" dirty="0">
                <a:solidFill>
                  <a:srgbClr val="000000"/>
                </a:solidFill>
                <a:effectLst/>
                <a:latin typeface="Source Sans Pro" panose="020B0503030403020204" pitchFamily="34" charset="0"/>
              </a:rPr>
              <a:t>¶ 65</a:t>
            </a:r>
          </a:p>
          <a:p>
            <a:endParaRPr lang="en-US" b="1" dirty="0">
              <a:highlight>
                <a:srgbClr val="FFFF00"/>
              </a:highlight>
            </a:endParaRPr>
          </a:p>
          <a:p>
            <a:endParaRPr lang="en-US" dirty="0">
              <a:highlight>
                <a:srgbClr val="FFFF00"/>
              </a:highlight>
            </a:endParaRPr>
          </a:p>
          <a:p>
            <a:endParaRPr lang="en-US" dirty="0">
              <a:highlight>
                <a:srgbClr val="FFFF00"/>
              </a:highlight>
            </a:endParaRPr>
          </a:p>
          <a:p>
            <a:endParaRPr lang="en-US" dirty="0">
              <a:highlight>
                <a:srgbClr val="FFFF00"/>
              </a:highlight>
            </a:endParaRPr>
          </a:p>
          <a:p>
            <a:pPr lvl="1"/>
            <a:endParaRPr lang="en-US" dirty="0"/>
          </a:p>
        </p:txBody>
      </p:sp>
    </p:spTree>
    <p:extLst>
      <p:ext uri="{BB962C8B-B14F-4D97-AF65-F5344CB8AC3E}">
        <p14:creationId xmlns:p14="http://schemas.microsoft.com/office/powerpoint/2010/main" val="2254894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6833C-9507-0B4E-BEF7-33922ECC9EC6}"/>
              </a:ext>
            </a:extLst>
          </p:cNvPr>
          <p:cNvSpPr>
            <a:spLocks noGrp="1"/>
          </p:cNvSpPr>
          <p:nvPr>
            <p:ph type="title"/>
          </p:nvPr>
        </p:nvSpPr>
        <p:spPr/>
        <p:txBody>
          <a:bodyPr>
            <a:normAutofit fontScale="90000"/>
          </a:bodyPr>
          <a:lstStyle/>
          <a:p>
            <a:r>
              <a:rPr lang="en-US" dirty="0"/>
              <a:t>In re Marriage of Mack</a:t>
            </a:r>
            <a:br>
              <a:rPr lang="en-US" dirty="0"/>
            </a:br>
            <a:r>
              <a:rPr lang="en-US" dirty="0"/>
              <a:t>2022 CO 17 (Colo. April 11, 2022)</a:t>
            </a:r>
            <a:br>
              <a:rPr lang="en-US" dirty="0"/>
            </a:br>
            <a:endParaRPr lang="en-US" dirty="0"/>
          </a:p>
        </p:txBody>
      </p:sp>
      <p:sp>
        <p:nvSpPr>
          <p:cNvPr id="3" name="Content Placeholder 2">
            <a:extLst>
              <a:ext uri="{FF2B5EF4-FFF2-40B4-BE49-F238E27FC236}">
                <a16:creationId xmlns:a16="http://schemas.microsoft.com/office/drawing/2014/main" id="{40CFACA6-5489-3D49-B222-0AC063089F8F}"/>
              </a:ext>
            </a:extLst>
          </p:cNvPr>
          <p:cNvSpPr>
            <a:spLocks noGrp="1"/>
          </p:cNvSpPr>
          <p:nvPr>
            <p:ph idx="1"/>
          </p:nvPr>
        </p:nvSpPr>
        <p:spPr/>
        <p:txBody>
          <a:bodyPr/>
          <a:lstStyle/>
          <a:p>
            <a:r>
              <a:rPr lang="en-US" dirty="0"/>
              <a:t>PERA Case</a:t>
            </a:r>
          </a:p>
          <a:p>
            <a:pPr lvl="1"/>
            <a:r>
              <a:rPr lang="en-US" dirty="0"/>
              <a:t>When applying for retirement benefits, a PERA member can choose from three (3) options for benefits.  Option 1 results in a higher monthly benefit payment, but when the retiree dies, the monthly payments stop.  C.R.S. 24-51-801(1)(a).  Options 2 and 3 have a lower monthly payment during the retiree’s lifetime, but continue after the retiree’s death to the named co-beneficiary. </a:t>
            </a:r>
          </a:p>
          <a:p>
            <a:pPr lvl="1"/>
            <a:r>
              <a:rPr lang="en-US" dirty="0"/>
              <a:t>Who can change the beneficiary?</a:t>
            </a:r>
          </a:p>
          <a:p>
            <a:pPr lvl="1"/>
            <a:r>
              <a:rPr lang="en-US" dirty="0"/>
              <a:t>while the retiree may request that the court remove the former spouse as co-beneficiary and facilitate a conversion to Option 1 benefits, the statute does not obligate the court to carry out the retiree’s wishes.  Instead, C.R.S. 24-51-802(3.8) vests the district court, not the retiree, with the authority to remove the former spouse.</a:t>
            </a:r>
          </a:p>
          <a:p>
            <a:pPr lvl="1"/>
            <a:endParaRPr lang="en-US" dirty="0"/>
          </a:p>
        </p:txBody>
      </p:sp>
    </p:spTree>
    <p:extLst>
      <p:ext uri="{BB962C8B-B14F-4D97-AF65-F5344CB8AC3E}">
        <p14:creationId xmlns:p14="http://schemas.microsoft.com/office/powerpoint/2010/main" val="1927594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6833C-9507-0B4E-BEF7-33922ECC9EC6}"/>
              </a:ext>
            </a:extLst>
          </p:cNvPr>
          <p:cNvSpPr>
            <a:spLocks noGrp="1"/>
          </p:cNvSpPr>
          <p:nvPr>
            <p:ph type="title"/>
          </p:nvPr>
        </p:nvSpPr>
        <p:spPr/>
        <p:txBody>
          <a:bodyPr>
            <a:normAutofit fontScale="90000"/>
          </a:bodyPr>
          <a:lstStyle/>
          <a:p>
            <a:pPr algn="ctr"/>
            <a:r>
              <a:rPr lang="en-US" dirty="0"/>
              <a:t>In re the Marriage of Turner, 2022 COA 39 (Colo. App. March 31, 2022)</a:t>
            </a:r>
            <a:br>
              <a:rPr lang="en-US" dirty="0"/>
            </a:br>
            <a:endParaRPr lang="en-US" dirty="0"/>
          </a:p>
        </p:txBody>
      </p:sp>
      <p:sp>
        <p:nvSpPr>
          <p:cNvPr id="3" name="Content Placeholder 2">
            <a:extLst>
              <a:ext uri="{FF2B5EF4-FFF2-40B4-BE49-F238E27FC236}">
                <a16:creationId xmlns:a16="http://schemas.microsoft.com/office/drawing/2014/main" id="{40CFACA6-5489-3D49-B222-0AC063089F8F}"/>
              </a:ext>
            </a:extLst>
          </p:cNvPr>
          <p:cNvSpPr>
            <a:spLocks noGrp="1"/>
          </p:cNvSpPr>
          <p:nvPr>
            <p:ph idx="1"/>
          </p:nvPr>
        </p:nvSpPr>
        <p:spPr>
          <a:xfrm>
            <a:off x="1041526" y="4404151"/>
            <a:ext cx="7868283" cy="2441528"/>
          </a:xfrm>
        </p:spPr>
        <p:txBody>
          <a:bodyPr>
            <a:normAutofit fontScale="77500" lnSpcReduction="20000"/>
          </a:bodyPr>
          <a:lstStyle/>
          <a:p>
            <a:r>
              <a:rPr lang="en-US" dirty="0"/>
              <a:t>A spouse’s potential year-end bonuses are not property if the right to the bonus is not contractually enforceable.</a:t>
            </a:r>
          </a:p>
          <a:p>
            <a:r>
              <a:rPr lang="en-US" dirty="0"/>
              <a:t>Wife had completed the most recent year with the company at time of final orders hearing. But the two plans had discretionary components decided by others at the company. </a:t>
            </a:r>
          </a:p>
          <a:p>
            <a:r>
              <a:rPr lang="en-US" dirty="0"/>
              <a:t>Husband argued that Wife had earned the right to the bonuses; only the amount was uncertain.</a:t>
            </a:r>
          </a:p>
          <a:p>
            <a:r>
              <a:rPr lang="en-US" dirty="0"/>
              <a:t>The appellate court disagreed, focusing on whether Wife had enforceable rights and determining that she did not.  </a:t>
            </a:r>
          </a:p>
          <a:p>
            <a:r>
              <a:rPr lang="en-US" dirty="0"/>
              <a:t>Analogy made to stock options and accrued time plans in </a:t>
            </a:r>
            <a:r>
              <a:rPr lang="en-US" i="1" dirty="0" err="1"/>
              <a:t>Balanson</a:t>
            </a:r>
            <a:r>
              <a:rPr lang="en-US" i="1" dirty="0"/>
              <a:t>, Miller, </a:t>
            </a:r>
            <a:r>
              <a:rPr lang="en-US" dirty="0"/>
              <a:t>and</a:t>
            </a:r>
            <a:r>
              <a:rPr lang="en-US" i="1" dirty="0"/>
              <a:t> Cardona</a:t>
            </a:r>
            <a:r>
              <a:rPr lang="en-US" dirty="0"/>
              <a:t>.  </a:t>
            </a:r>
          </a:p>
        </p:txBody>
      </p:sp>
      <p:pic>
        <p:nvPicPr>
          <p:cNvPr id="7" name="Picture 6" descr="A picture containing person, person&#10;&#10;Description automatically generated">
            <a:extLst>
              <a:ext uri="{FF2B5EF4-FFF2-40B4-BE49-F238E27FC236}">
                <a16:creationId xmlns:a16="http://schemas.microsoft.com/office/drawing/2014/main" id="{01FE80BF-BE69-5AEA-BCFA-3A1907BDD6C6}"/>
              </a:ext>
            </a:extLst>
          </p:cNvPr>
          <p:cNvPicPr>
            <a:picLocks noChangeAspect="1"/>
          </p:cNvPicPr>
          <p:nvPr/>
        </p:nvPicPr>
        <p:blipFill>
          <a:blip r:embed="rId3"/>
          <a:stretch>
            <a:fillRect/>
          </a:stretch>
        </p:blipFill>
        <p:spPr>
          <a:xfrm>
            <a:off x="3144521" y="1772217"/>
            <a:ext cx="3662292" cy="2441528"/>
          </a:xfrm>
          <a:prstGeom prst="rect">
            <a:avLst/>
          </a:prstGeom>
        </p:spPr>
      </p:pic>
    </p:spTree>
    <p:extLst>
      <p:ext uri="{BB962C8B-B14F-4D97-AF65-F5344CB8AC3E}">
        <p14:creationId xmlns:p14="http://schemas.microsoft.com/office/powerpoint/2010/main" val="4268383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7B8E6-FCCD-594E-A85D-A0189E583B0A}"/>
              </a:ext>
            </a:extLst>
          </p:cNvPr>
          <p:cNvSpPr>
            <a:spLocks noGrp="1"/>
          </p:cNvSpPr>
          <p:nvPr>
            <p:ph type="ctrTitle"/>
          </p:nvPr>
        </p:nvSpPr>
        <p:spPr>
          <a:xfrm>
            <a:off x="2006605" y="816638"/>
            <a:ext cx="2525519" cy="5224724"/>
          </a:xfrm>
        </p:spPr>
        <p:txBody>
          <a:bodyPr vert="horz" lIns="91440" tIns="45720" rIns="91440" bIns="45720" rtlCol="0" anchor="ctr">
            <a:normAutofit/>
          </a:bodyPr>
          <a:lstStyle/>
          <a:p>
            <a:pPr algn="l"/>
            <a:r>
              <a:rPr lang="en-US" sz="3100"/>
              <a:t>Maintenance</a:t>
            </a:r>
          </a:p>
        </p:txBody>
      </p:sp>
      <p:sp>
        <p:nvSpPr>
          <p:cNvPr id="11" name="Content Placeholder 10">
            <a:extLst>
              <a:ext uri="{FF2B5EF4-FFF2-40B4-BE49-F238E27FC236}">
                <a16:creationId xmlns:a16="http://schemas.microsoft.com/office/drawing/2014/main" id="{A8BBC0FC-E6C8-D76C-5526-2932D6B153BC}"/>
              </a:ext>
            </a:extLst>
          </p:cNvPr>
          <p:cNvSpPr>
            <a:spLocks noGrp="1"/>
          </p:cNvSpPr>
          <p:nvPr>
            <p:ph type="subTitle" idx="1"/>
          </p:nvPr>
        </p:nvSpPr>
        <p:spPr>
          <a:xfrm>
            <a:off x="5014726" y="816638"/>
            <a:ext cx="3464779" cy="5224724"/>
          </a:xfrm>
        </p:spPr>
        <p:txBody>
          <a:bodyPr vert="horz" lIns="91440" tIns="45720" rIns="91440" bIns="45720" rtlCol="0" anchor="ctr">
            <a:normAutofit/>
          </a:bodyPr>
          <a:lstStyle/>
          <a:p>
            <a:pPr lvl="0" algn="l">
              <a:buFont typeface="Wingdings 3" charset="2"/>
              <a:buChar char=""/>
            </a:pPr>
            <a:r>
              <a:rPr lang="en-US" dirty="0">
                <a:solidFill>
                  <a:schemeClr val="tx1">
                    <a:lumMod val="75000"/>
                    <a:lumOff val="25000"/>
                  </a:schemeClr>
                </a:solidFill>
              </a:rPr>
              <a:t>IRM Schaefer &amp; </a:t>
            </a:r>
            <a:r>
              <a:rPr lang="en-US" dirty="0" err="1">
                <a:solidFill>
                  <a:schemeClr val="tx1">
                    <a:lumMod val="75000"/>
                    <a:lumOff val="25000"/>
                  </a:schemeClr>
                </a:solidFill>
              </a:rPr>
              <a:t>DePumpo</a:t>
            </a:r>
            <a:endParaRPr lang="en-US" dirty="0">
              <a:solidFill>
                <a:schemeClr val="tx1">
                  <a:lumMod val="75000"/>
                  <a:lumOff val="25000"/>
                </a:schemeClr>
              </a:solidFill>
            </a:endParaRPr>
          </a:p>
          <a:p>
            <a:pPr algn="l">
              <a:buFont typeface="Wingdings 3" charset="2"/>
              <a:buChar char=""/>
            </a:pPr>
            <a:endParaRPr lang="en-US" dirty="0">
              <a:solidFill>
                <a:schemeClr val="tx1">
                  <a:lumMod val="75000"/>
                  <a:lumOff val="25000"/>
                </a:schemeClr>
              </a:solidFill>
            </a:endParaRPr>
          </a:p>
        </p:txBody>
      </p:sp>
    </p:spTree>
    <p:extLst>
      <p:ext uri="{BB962C8B-B14F-4D97-AF65-F5344CB8AC3E}">
        <p14:creationId xmlns:p14="http://schemas.microsoft.com/office/powerpoint/2010/main" val="532263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 re Marriage of Schaefer &amp; </a:t>
            </a:r>
            <a:r>
              <a:rPr lang="en-US" dirty="0" err="1"/>
              <a:t>DePumpo</a:t>
            </a:r>
            <a:r>
              <a:rPr lang="en-US" dirty="0"/>
              <a:t> 2022 COA 112 (Colo. App. Sep. 29, 2022)</a:t>
            </a:r>
            <a:br>
              <a:rPr lang="en-US" dirty="0"/>
            </a:br>
            <a:endParaRPr lang="en-US" dirty="0"/>
          </a:p>
        </p:txBody>
      </p:sp>
      <p:sp>
        <p:nvSpPr>
          <p:cNvPr id="5" name="Content Placeholder 4">
            <a:extLst>
              <a:ext uri="{FF2B5EF4-FFF2-40B4-BE49-F238E27FC236}">
                <a16:creationId xmlns:a16="http://schemas.microsoft.com/office/drawing/2014/main" id="{1931A53F-E261-9455-9D90-6C04914B99C3}"/>
              </a:ext>
            </a:extLst>
          </p:cNvPr>
          <p:cNvSpPr>
            <a:spLocks noGrp="1"/>
          </p:cNvSpPr>
          <p:nvPr>
            <p:ph idx="1"/>
          </p:nvPr>
        </p:nvSpPr>
        <p:spPr/>
        <p:txBody>
          <a:bodyPr>
            <a:normAutofit fontScale="92500" lnSpcReduction="10000"/>
          </a:bodyPr>
          <a:lstStyle/>
          <a:p>
            <a:r>
              <a:rPr lang="en-US" dirty="0"/>
              <a:t>(1) whether gains in an investment account awarded in a property division constitute income for maintenance and child support</a:t>
            </a:r>
          </a:p>
          <a:p>
            <a:pPr lvl="1"/>
            <a:r>
              <a:rPr lang="en-US" dirty="0"/>
              <a:t>The Court of Appeals found that unrealized, “paper only” gains on an investment account are not income for maintenance and child support purposes unless the gains are realized and therefore can be used to meet living expenses, pay discretionary expenses, or increase the standard of living.</a:t>
            </a:r>
          </a:p>
          <a:p>
            <a:r>
              <a:rPr lang="en-US" dirty="0"/>
              <a:t>(2) whether the calculation of rental income for maintenance and child support purposes excludes all depreciation. .  </a:t>
            </a:r>
          </a:p>
          <a:p>
            <a:pPr lvl="1"/>
            <a:r>
              <a:rPr lang="en-US" dirty="0"/>
              <a:t>The Court of Appeals found the plain language of C.R.S. 14-10-114 and C.R.S. 14-10-115 exclude only the accelerated component of depreciation expenses.</a:t>
            </a:r>
          </a:p>
          <a:p>
            <a:r>
              <a:rPr lang="en-US" dirty="0"/>
              <a:t>Don’t forget about equitable considerations….</a:t>
            </a:r>
          </a:p>
          <a:p>
            <a:endParaRPr lang="en-US" dirty="0"/>
          </a:p>
          <a:p>
            <a:r>
              <a:rPr lang="en-US" dirty="0">
                <a:solidFill>
                  <a:srgbClr val="FF0000"/>
                </a:solidFill>
              </a:rPr>
              <a:t>Cert Requested (But then withdrawn/settled)</a:t>
            </a:r>
          </a:p>
        </p:txBody>
      </p:sp>
      <p:pic>
        <p:nvPicPr>
          <p:cNvPr id="4" name="Picture 3" descr="A calculator and a pen&#10;&#10;Description automatically generated with medium confidence">
            <a:extLst>
              <a:ext uri="{FF2B5EF4-FFF2-40B4-BE49-F238E27FC236}">
                <a16:creationId xmlns:a16="http://schemas.microsoft.com/office/drawing/2014/main" id="{5AAC6542-A7D2-A976-CE36-D922D194D350}"/>
              </a:ext>
            </a:extLst>
          </p:cNvPr>
          <p:cNvPicPr>
            <a:picLocks noChangeAspect="1"/>
          </p:cNvPicPr>
          <p:nvPr/>
        </p:nvPicPr>
        <p:blipFill>
          <a:blip r:embed="rId3"/>
          <a:stretch>
            <a:fillRect/>
          </a:stretch>
        </p:blipFill>
        <p:spPr>
          <a:xfrm>
            <a:off x="9499596" y="5046337"/>
            <a:ext cx="2622713" cy="1746758"/>
          </a:xfrm>
          <a:prstGeom prst="rect">
            <a:avLst/>
          </a:prstGeom>
        </p:spPr>
      </p:pic>
    </p:spTree>
    <p:extLst>
      <p:ext uri="{BB962C8B-B14F-4D97-AF65-F5344CB8AC3E}">
        <p14:creationId xmlns:p14="http://schemas.microsoft.com/office/powerpoint/2010/main" val="1595882513"/>
      </p:ext>
    </p:extLst>
  </p:cSld>
  <p:clrMapOvr>
    <a:masterClrMapping/>
  </p:clrMapOvr>
</p:sld>
</file>

<file path=ppt/theme/theme1.xml><?xml version="1.0" encoding="utf-8"?>
<a:theme xmlns:a="http://schemas.openxmlformats.org/drawingml/2006/main" name="Facet">
  <a:themeElements>
    <a:clrScheme name="Custom 11">
      <a:dk1>
        <a:srgbClr val="000000"/>
      </a:dk1>
      <a:lt1>
        <a:srgbClr val="FFFFFF"/>
      </a:lt1>
      <a:dk2>
        <a:srgbClr val="2C3C43"/>
      </a:dk2>
      <a:lt2>
        <a:srgbClr val="EBEBEB"/>
      </a:lt2>
      <a:accent1>
        <a:srgbClr val="891538"/>
      </a:accent1>
      <a:accent2>
        <a:srgbClr val="003A63"/>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117909</TotalTime>
  <Words>6703</Words>
  <Application>Microsoft Macintosh PowerPoint</Application>
  <PresentationFormat>Widescreen</PresentationFormat>
  <Paragraphs>579</Paragraphs>
  <Slides>40</Slides>
  <Notes>39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Aptos Display</vt:lpstr>
      <vt:lpstr>Arial</vt:lpstr>
      <vt:lpstr>Calibri</vt:lpstr>
      <vt:lpstr>Merriweather</vt:lpstr>
      <vt:lpstr>Roboto</vt:lpstr>
      <vt:lpstr>Söhne</vt:lpstr>
      <vt:lpstr>Source Sans Pro</vt:lpstr>
      <vt:lpstr>Times New Roman</vt:lpstr>
      <vt:lpstr>Trebuchet MS</vt:lpstr>
      <vt:lpstr>Wingdings 3</vt:lpstr>
      <vt:lpstr>Facet</vt:lpstr>
      <vt:lpstr>2024 Winter Case Law Update</vt:lpstr>
      <vt:lpstr>Cases Statistics</vt:lpstr>
      <vt:lpstr>PowerPoint Presentation</vt:lpstr>
      <vt:lpstr>Property</vt:lpstr>
      <vt:lpstr>In re Marriage of Goldstone 2023 COA 116 (December 7, 2023)  </vt:lpstr>
      <vt:lpstr>In re Marriage of Mack 2022 CO 17 (Colo. April 11, 2022) </vt:lpstr>
      <vt:lpstr>In re the Marriage of Turner, 2022 COA 39 (Colo. App. March 31, 2022) </vt:lpstr>
      <vt:lpstr>Maintenance</vt:lpstr>
      <vt:lpstr>In re Marriage of Schaefer &amp; DePumpo 2022 COA 112 (Colo. App. Sep. 29, 2022) </vt:lpstr>
      <vt:lpstr>Child Support</vt:lpstr>
      <vt:lpstr>Parental Responsibilities </vt:lpstr>
      <vt:lpstr>In re Marriage of Gonzalez Morales &amp; Meixueiro, 2024 COA 2 (January 4, 2024)  </vt:lpstr>
      <vt:lpstr>People In Interest of C.D.P. 2023 COA 90 (September 28, 2023)   </vt:lpstr>
      <vt:lpstr>In re Marriage of Badawiyeh 2023 COA 4 (Jan. 12, 2023) </vt:lpstr>
      <vt:lpstr>Parental Responsibilities Concerning S.Z.S. 2022 COA 105  (Sep. 8, 2022) (Facts) </vt:lpstr>
      <vt:lpstr>Parental Responsibilities Concerning S.Z.S. 2022 COA 105  (Sep. 8, 2022) (Law) </vt:lpstr>
      <vt:lpstr>In re E.K. 2022 CO 34 (Colo. June 21, 2022) </vt:lpstr>
      <vt:lpstr>In re the Marriage of Wenciker, 2022 COA 74 (Colo. App. July 14, 2022)</vt:lpstr>
      <vt:lpstr>In re the Marriage of Thorburn, 2022 COA 80 (Colo. App. July 21, 2022)</vt:lpstr>
      <vt:lpstr>In re the Marriage of O’Connor, 2023 COA 35 (Colo. App. April 20, 2023)</vt:lpstr>
      <vt:lpstr>ATTORNEY’S FEES</vt:lpstr>
      <vt:lpstr>In re Marriage of Bochner, 2023 COA 63 (Colo. App. July 6, 2023)</vt:lpstr>
      <vt:lpstr>Procedure</vt:lpstr>
      <vt:lpstr>In re Marriage of Medeiros, 2023 COA 42 (Colo. App. May 18, 2023) </vt:lpstr>
      <vt:lpstr>In re Marriage of James, 2023 COA 51 (Colo. App. June 8, 2023)  </vt:lpstr>
      <vt:lpstr>In re Webb-Galarza v. Strong, C.A.R. 21 En Banc (Colo. May 12, 2023) </vt:lpstr>
      <vt:lpstr>In re Webb-Galarza v. Strong, C.A.R. 21 En Banc (Colo. May 12, 2023) (Cont.) </vt:lpstr>
      <vt:lpstr>COLLATERAL ISSUES </vt:lpstr>
      <vt:lpstr>Johnson Family Law v. Grant Bursek 2024 CO 1 (January 16, 2024) (Rule)</vt:lpstr>
      <vt:lpstr>Johnson Family Law v. Grant Bursek 2024 CO 1 (January 16, 2024) (Analysis)</vt:lpstr>
      <vt:lpstr>Matter of Katherine E. Reece Tr. 2023 COA 89 (September 28, 2023) (Facts 1)     </vt:lpstr>
      <vt:lpstr>Matter of Katherine E. Reece Tr. 2023 COA 89 (September 28, 2023) (Facts 2)     </vt:lpstr>
      <vt:lpstr>Matter of Katherine E. Reece Tr. 2023 COA 89 (September 28, 2023) (Analysis)     </vt:lpstr>
      <vt:lpstr>H.J.B. v. People In Interest of A-J.A.B. 2023 CO 48 (September 11, 2023)      </vt:lpstr>
      <vt:lpstr>Carter Holdings, Inc. v. Carter 2023 COA 26 (Colo. App. 2023)    </vt:lpstr>
      <vt:lpstr>People In Interest of E.A.M. v. D.R.M. 2022 CO 42 (Colo. Sep. 12, 2022)   </vt:lpstr>
      <vt:lpstr>People in the Interest of S.Z.S. 2022 COA 133 (Nov. 17, 2022)    </vt:lpstr>
      <vt:lpstr>Haaland v. Brackeen, 143 S. Ct. 1609 (June 15, 2023)</vt:lpstr>
      <vt:lpstr>Enforcement of Orders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Law Update 2020-2021</dc:title>
  <dc:creator>ronlitvak</dc:creator>
  <cp:lastModifiedBy>Christopher Griffiths</cp:lastModifiedBy>
  <cp:revision>277</cp:revision>
  <cp:lastPrinted>2023-01-18T12:11:40Z</cp:lastPrinted>
  <dcterms:created xsi:type="dcterms:W3CDTF">2021-05-26T20:34:59Z</dcterms:created>
  <dcterms:modified xsi:type="dcterms:W3CDTF">2024-01-18T16:36:03Z</dcterms:modified>
</cp:coreProperties>
</file>